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320" r:id="rId2"/>
    <p:sldId id="322" r:id="rId3"/>
    <p:sldId id="323" r:id="rId4"/>
    <p:sldId id="324" r:id="rId5"/>
    <p:sldId id="256" r:id="rId6"/>
    <p:sldId id="257" r:id="rId7"/>
    <p:sldId id="259"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7" r:id="rId66"/>
    <p:sldId id="318" r:id="rId67"/>
    <p:sldId id="319" r:id="rId68"/>
    <p:sldId id="321" r:id="rId6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AEAEA"/>
    <a:srgbClr val="080808"/>
    <a:srgbClr val="FF505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0" d="100"/>
          <a:sy n="90" d="100"/>
        </p:scale>
        <p:origin x="-10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3A6FB3-346E-4BAB-BFDA-45D9AD7EE3EC}" type="datetimeFigureOut">
              <a:rPr lang="zh-CN" altLang="en-US" smtClean="0"/>
              <a:pPr/>
              <a:t>2016/6/24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7F7C00-9915-4A88-921E-A31B90F99C3A}" type="slidenum">
              <a:rPr lang="zh-CN" altLang="en-US" smtClean="0"/>
              <a:pPr/>
              <a:t>‹#›</a:t>
            </a:fld>
            <a:endParaRPr lang="zh-CN" altLang="en-US"/>
          </a:p>
        </p:txBody>
      </p:sp>
    </p:spTree>
    <p:extLst>
      <p:ext uri="{BB962C8B-B14F-4D97-AF65-F5344CB8AC3E}">
        <p14:creationId xmlns:p14="http://schemas.microsoft.com/office/powerpoint/2010/main" val="610312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E3711-9537-490E-8EC5-12D25B4CE397}" type="datetimeFigureOut">
              <a:rPr lang="zh-CN" altLang="en-US" smtClean="0"/>
              <a:pPr/>
              <a:t>2016/6/24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62BEE-F7ED-41B5-B439-9FBD91A58229}" type="slidenum">
              <a:rPr lang="zh-CN" altLang="en-US" smtClean="0"/>
              <a:pPr/>
              <a:t>‹#›</a:t>
            </a:fld>
            <a:endParaRPr lang="zh-CN" altLang="en-US"/>
          </a:p>
        </p:txBody>
      </p:sp>
    </p:spTree>
    <p:extLst>
      <p:ext uri="{BB962C8B-B14F-4D97-AF65-F5344CB8AC3E}">
        <p14:creationId xmlns:p14="http://schemas.microsoft.com/office/powerpoint/2010/main" val="11705747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5" name="灯片编号占位符 4"/>
          <p:cNvSpPr>
            <a:spLocks noGrp="1"/>
          </p:cNvSpPr>
          <p:nvPr>
            <p:ph type="sldNum" sz="quarter" idx="10"/>
          </p:nvPr>
        </p:nvSpPr>
        <p:spPr/>
        <p:txBody>
          <a:bodyPr/>
          <a:lstStyle/>
          <a:p>
            <a:fld id="{FA662BEE-F7ED-41B5-B439-9FBD91A58229}"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AF6EF-E2CB-43ED-874C-7478CD256C2D}"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3D24E6-F523-4761-8CA5-EF5AA428579F}"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66091-FAB6-4D78-BB50-79C4F15D28F5}"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27676D-6EF4-4039-B667-C87AD00E3291}"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1A43F6-F8BB-4DA2-8C63-2AAF1F0DF812}"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13818E-E20B-483F-BC28-474D500F22D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95DA12-7568-416D-B2C5-A95B331D9AE0}" type="datetime1">
              <a:rPr lang="zh-CN" altLang="en-US" smtClean="0"/>
              <a:pPr/>
              <a:t>2016/6/24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49D1AD-3108-46F2-9A04-FB1993F1831D}" type="datetime1">
              <a:rPr lang="zh-CN" altLang="en-US" smtClean="0"/>
              <a:pPr/>
              <a:t>2016/6/24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C51396-FE4A-4CF0-BB95-2FCB6C825B6B}" type="datetime1">
              <a:rPr lang="zh-CN" altLang="en-US" smtClean="0"/>
              <a:pPr/>
              <a:t>2016/6/24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A0D84B5-0201-4C92-8BBD-AE38ED81076D}"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E2558A-BAC6-4B69-BEC8-6E6C79AC9BA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3D6A-6CC4-4773-89E2-A932CE9C4219}" type="datetime1">
              <a:rPr lang="zh-CN" altLang="en-US" smtClean="0"/>
              <a:pPr/>
              <a:t>2016/6/24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
        <p:nvSpPr>
          <p:cNvPr id="7" name="TextBox 6"/>
          <p:cNvSpPr txBox="1"/>
          <p:nvPr userDrawn="1"/>
        </p:nvSpPr>
        <p:spPr>
          <a:xfrm>
            <a:off x="-15911" y="0"/>
            <a:ext cx="9159911" cy="5847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200" dirty="0" smtClean="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中国科学院青藏高原研究所</a:t>
            </a:r>
            <a:endParaRPr lang="zh-CN" altLang="en-US" sz="3200" dirty="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24.xml"/><Relationship Id="rId3" Type="http://schemas.openxmlformats.org/officeDocument/2006/relationships/slide" Target="slide6.xml"/><Relationship Id="rId7" Type="http://schemas.openxmlformats.org/officeDocument/2006/relationships/slide" Target="slide15.xml"/><Relationship Id="rId12" Type="http://schemas.openxmlformats.org/officeDocument/2006/relationships/slide" Target="slide23.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2.xml"/><Relationship Id="rId5" Type="http://schemas.openxmlformats.org/officeDocument/2006/relationships/slide" Target="slide9.xml"/><Relationship Id="rId10" Type="http://schemas.openxmlformats.org/officeDocument/2006/relationships/slide" Target="slide21.xml"/><Relationship Id="rId4" Type="http://schemas.openxmlformats.org/officeDocument/2006/relationships/slide" Target="slide7.xml"/><Relationship Id="rId9" Type="http://schemas.openxmlformats.org/officeDocument/2006/relationships/slide" Target="slide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46.xml"/><Relationship Id="rId13" Type="http://schemas.openxmlformats.org/officeDocument/2006/relationships/slide" Target="slide29.xml"/><Relationship Id="rId3" Type="http://schemas.openxmlformats.org/officeDocument/2006/relationships/slide" Target="slide35.xml"/><Relationship Id="rId7" Type="http://schemas.openxmlformats.org/officeDocument/2006/relationships/slide" Target="slide45.xml"/><Relationship Id="rId12" Type="http://schemas.openxmlformats.org/officeDocument/2006/relationships/slide" Target="slide28.xml"/><Relationship Id="rId2" Type="http://schemas.openxmlformats.org/officeDocument/2006/relationships/slide" Target="slide33.xml"/><Relationship Id="rId1" Type="http://schemas.openxmlformats.org/officeDocument/2006/relationships/slideLayout" Target="../slideLayouts/slideLayout2.xml"/><Relationship Id="rId6" Type="http://schemas.openxmlformats.org/officeDocument/2006/relationships/slide" Target="slide43.xml"/><Relationship Id="rId11" Type="http://schemas.openxmlformats.org/officeDocument/2006/relationships/slide" Target="slide27.xml"/><Relationship Id="rId5" Type="http://schemas.openxmlformats.org/officeDocument/2006/relationships/slide" Target="slide41.xml"/><Relationship Id="rId15" Type="http://schemas.openxmlformats.org/officeDocument/2006/relationships/slide" Target="slide31.xml"/><Relationship Id="rId10" Type="http://schemas.openxmlformats.org/officeDocument/2006/relationships/slide" Target="slide26.xml"/><Relationship Id="rId4" Type="http://schemas.openxmlformats.org/officeDocument/2006/relationships/slide" Target="slide38.xml"/><Relationship Id="rId9" Type="http://schemas.openxmlformats.org/officeDocument/2006/relationships/slide" Target="slide25.xml"/><Relationship Id="rId14" Type="http://schemas.openxmlformats.org/officeDocument/2006/relationships/slide" Target="slide30.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49.xml"/><Relationship Id="rId7" Type="http://schemas.openxmlformats.org/officeDocument/2006/relationships/slide" Target="slide57.xml"/><Relationship Id="rId2" Type="http://schemas.openxmlformats.org/officeDocument/2006/relationships/slide" Target="slide47.xml"/><Relationship Id="rId1" Type="http://schemas.openxmlformats.org/officeDocument/2006/relationships/slideLayout" Target="../slideLayouts/slideLayout2.xml"/><Relationship Id="rId6" Type="http://schemas.openxmlformats.org/officeDocument/2006/relationships/slide" Target="slide54.xml"/><Relationship Id="rId11" Type="http://schemas.openxmlformats.org/officeDocument/2006/relationships/slide" Target="slide64.xml"/><Relationship Id="rId5" Type="http://schemas.openxmlformats.org/officeDocument/2006/relationships/slide" Target="slide52.xml"/><Relationship Id="rId10" Type="http://schemas.openxmlformats.org/officeDocument/2006/relationships/slide" Target="slide61.xml"/><Relationship Id="rId4" Type="http://schemas.openxmlformats.org/officeDocument/2006/relationships/slide" Target="slide50.xml"/><Relationship Id="rId9" Type="http://schemas.openxmlformats.org/officeDocument/2006/relationships/slide" Target="slide59.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28690" y="1928802"/>
            <a:ext cx="7772400" cy="3643338"/>
          </a:xfrm>
        </p:spPr>
        <p:txBody>
          <a:bodyPr>
            <a:normAutofit/>
          </a:bodyPr>
          <a:lstStyle/>
          <a:p>
            <a:pPr>
              <a:lnSpc>
                <a:spcPct val="150000"/>
              </a:lnSpc>
            </a:pPr>
            <a:r>
              <a:rPr lang="en-US" altLang="zh-CN" sz="4800" dirty="0" smtClean="0">
                <a:solidFill>
                  <a:srgbClr val="FF0000"/>
                </a:solidFill>
                <a:latin typeface="黑体" pitchFamily="49" charset="-122"/>
                <a:ea typeface="黑体" pitchFamily="49" charset="-122"/>
              </a:rPr>
              <a:t>《</a:t>
            </a:r>
            <a:r>
              <a:rPr lang="zh-CN" altLang="en-US" sz="4800" dirty="0" smtClean="0">
                <a:solidFill>
                  <a:srgbClr val="FF0000"/>
                </a:solidFill>
                <a:latin typeface="黑体" pitchFamily="49" charset="-122"/>
                <a:ea typeface="黑体" pitchFamily="49" charset="-122"/>
              </a:rPr>
              <a:t>中国共产党章程</a:t>
            </a:r>
            <a:r>
              <a:rPr lang="en-US" altLang="zh-CN" sz="4800" dirty="0" smtClean="0">
                <a:solidFill>
                  <a:srgbClr val="FF0000"/>
                </a:solidFill>
                <a:latin typeface="黑体" pitchFamily="49" charset="-122"/>
                <a:ea typeface="黑体" pitchFamily="49" charset="-122"/>
              </a:rPr>
              <a:t>》</a:t>
            </a:r>
            <a:br>
              <a:rPr lang="en-US" altLang="zh-CN" sz="4800" dirty="0" smtClean="0">
                <a:solidFill>
                  <a:srgbClr val="FF0000"/>
                </a:solidFill>
                <a:latin typeface="黑体" pitchFamily="49" charset="-122"/>
                <a:ea typeface="黑体" pitchFamily="49" charset="-122"/>
              </a:rPr>
            </a:br>
            <a:r>
              <a:rPr lang="zh-CN" altLang="en-US" sz="4800" smtClean="0">
                <a:solidFill>
                  <a:srgbClr val="0000CC"/>
                </a:solidFill>
                <a:latin typeface="黑体" pitchFamily="49" charset="-122"/>
                <a:ea typeface="黑体" pitchFamily="49" charset="-122"/>
              </a:rPr>
              <a:t>填空学习之一</a:t>
            </a:r>
            <a:r>
              <a:rPr lang="en-US" altLang="zh-CN" sz="4800" dirty="0" smtClean="0">
                <a:solidFill>
                  <a:srgbClr val="0000CC"/>
                </a:solidFill>
                <a:latin typeface="黑体" pitchFamily="49" charset="-122"/>
                <a:ea typeface="黑体" pitchFamily="49" charset="-122"/>
              </a:rPr>
              <a:t/>
            </a:r>
            <a:br>
              <a:rPr lang="en-US" altLang="zh-CN" sz="4800" dirty="0" smtClean="0">
                <a:solidFill>
                  <a:srgbClr val="0000CC"/>
                </a:solidFill>
                <a:latin typeface="黑体" pitchFamily="49" charset="-122"/>
                <a:ea typeface="黑体" pitchFamily="49" charset="-122"/>
              </a:rPr>
            </a:br>
            <a:r>
              <a:rPr lang="zh-CN" altLang="en-US" sz="3200" dirty="0" smtClean="0">
                <a:solidFill>
                  <a:srgbClr val="0000CC"/>
                </a:solidFill>
                <a:latin typeface="黑体" pitchFamily="49" charset="-122"/>
                <a:ea typeface="黑体" pitchFamily="49" charset="-122"/>
              </a:rPr>
              <a:t>（总纲部分）</a:t>
            </a:r>
            <a:endParaRPr lang="zh-CN" altLang="en-US" sz="3200" dirty="0">
              <a:solidFill>
                <a:srgbClr val="0000CC"/>
              </a:solidFill>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1</a:t>
            </a:fld>
            <a:endParaRPr lang="zh-CN" altLang="en-US"/>
          </a:p>
        </p:txBody>
      </p:sp>
      <p:pic>
        <p:nvPicPr>
          <p:cNvPr id="5"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
        <p:nvSpPr>
          <p:cNvPr id="6" name="TextBox 3"/>
          <p:cNvSpPr txBox="1"/>
          <p:nvPr/>
        </p:nvSpPr>
        <p:spPr>
          <a:xfrm>
            <a:off x="1337782" y="5935824"/>
            <a:ext cx="6468437" cy="70788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dirty="0" smtClean="0">
                <a:latin typeface="黑体" pitchFamily="49" charset="-122"/>
                <a:ea typeface="黑体" pitchFamily="49" charset="-122"/>
              </a:rPr>
              <a:t>如果显示效果异常，请使用</a:t>
            </a:r>
            <a:r>
              <a:rPr lang="en-US" altLang="zh-CN" sz="2000" dirty="0" smtClean="0">
                <a:latin typeface="黑体" pitchFamily="49" charset="-122"/>
                <a:ea typeface="黑体" pitchFamily="49" charset="-122"/>
              </a:rPr>
              <a:t>Office</a:t>
            </a:r>
            <a:r>
              <a:rPr lang="zh-CN" altLang="en-US" sz="2000" dirty="0" smtClean="0">
                <a:latin typeface="黑体" pitchFamily="49" charset="-122"/>
                <a:ea typeface="黑体" pitchFamily="49" charset="-122"/>
              </a:rPr>
              <a:t> </a:t>
            </a:r>
            <a:r>
              <a:rPr lang="en-US" altLang="zh-CN" sz="2000" dirty="0" smtClean="0">
                <a:latin typeface="黑体" pitchFamily="49" charset="-122"/>
                <a:ea typeface="黑体" pitchFamily="49" charset="-122"/>
              </a:rPr>
              <a:t>2007</a:t>
            </a:r>
            <a:r>
              <a:rPr lang="zh-CN" altLang="en-US" sz="2000" dirty="0" smtClean="0">
                <a:latin typeface="黑体" pitchFamily="49" charset="-122"/>
                <a:ea typeface="黑体" pitchFamily="49" charset="-122"/>
              </a:rPr>
              <a:t>或以上版本观看</a:t>
            </a:r>
            <a:endParaRPr lang="en-US" altLang="zh-CN" sz="2000" dirty="0" smtClean="0">
              <a:latin typeface="黑体" pitchFamily="49" charset="-122"/>
              <a:ea typeface="黑体" pitchFamily="49" charset="-122"/>
            </a:endParaRPr>
          </a:p>
          <a:p>
            <a:pPr algn="ctr"/>
            <a:r>
              <a:rPr lang="en-US" altLang="zh-CN" sz="2000" dirty="0" smtClean="0">
                <a:latin typeface="黑体" pitchFamily="49" charset="-122"/>
                <a:ea typeface="黑体" pitchFamily="49" charset="-122"/>
              </a:rPr>
              <a:t>2016</a:t>
            </a:r>
            <a:r>
              <a:rPr lang="zh-CN" altLang="en-US" sz="2000" dirty="0" smtClean="0">
                <a:latin typeface="黑体" pitchFamily="49" charset="-122"/>
                <a:ea typeface="黑体" pitchFamily="49" charset="-122"/>
              </a:rPr>
              <a:t>年</a:t>
            </a:r>
            <a:r>
              <a:rPr lang="en-US" altLang="zh-CN" sz="2000" dirty="0" smtClean="0">
                <a:latin typeface="黑体" pitchFamily="49" charset="-122"/>
                <a:ea typeface="黑体" pitchFamily="49" charset="-122"/>
              </a:rPr>
              <a:t>5</a:t>
            </a:r>
            <a:r>
              <a:rPr lang="zh-CN" altLang="en-US" sz="2000" smtClean="0">
                <a:latin typeface="黑体" pitchFamily="49" charset="-122"/>
                <a:ea typeface="黑体" pitchFamily="49" charset="-122"/>
              </a:rPr>
              <a:t>月</a:t>
            </a:r>
            <a:endParaRPr lang="en-US" altLang="zh-CN" sz="2000"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7242" y="142852"/>
            <a:ext cx="8229600" cy="6440510"/>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体智慧的结晶。在毛泽东思想指引下，中国共产党领导全国各族人民，经过长期的反对</a:t>
            </a:r>
            <a:r>
              <a:rPr lang="zh-CN" altLang="en-US" sz="3600" dirty="0" smtClean="0">
                <a:solidFill>
                  <a:srgbClr val="FF0000"/>
                </a:solidFill>
                <a:latin typeface="楷体" pitchFamily="49" charset="-122"/>
                <a:ea typeface="楷体" pitchFamily="49" charset="-122"/>
              </a:rPr>
              <a:t>帝国主义</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封建主义</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官僚资本主义</a:t>
            </a:r>
            <a:r>
              <a:rPr lang="zh-CN" altLang="en-US" sz="3600" dirty="0" smtClean="0">
                <a:latin typeface="黑体" pitchFamily="49" charset="-122"/>
                <a:ea typeface="黑体" pitchFamily="49" charset="-122"/>
              </a:rPr>
              <a:t>的革命斗争，取得了</a:t>
            </a:r>
            <a:r>
              <a:rPr lang="zh-CN" altLang="en-US" sz="3600" dirty="0" smtClean="0">
                <a:solidFill>
                  <a:srgbClr val="FF0000"/>
                </a:solidFill>
                <a:latin typeface="楷体" pitchFamily="49" charset="-122"/>
                <a:ea typeface="楷体" pitchFamily="49" charset="-122"/>
              </a:rPr>
              <a:t>新民主主义革命</a:t>
            </a:r>
            <a:r>
              <a:rPr lang="zh-CN" altLang="en-US" sz="3600" dirty="0" smtClean="0">
                <a:latin typeface="黑体" pitchFamily="49" charset="-122"/>
                <a:ea typeface="黑体" pitchFamily="49" charset="-122"/>
              </a:rPr>
              <a:t>的胜利，建立了</a:t>
            </a:r>
            <a:r>
              <a:rPr lang="zh-CN" altLang="en-US" sz="3600" dirty="0" smtClean="0">
                <a:solidFill>
                  <a:srgbClr val="FF0000"/>
                </a:solidFill>
                <a:latin typeface="楷体" pitchFamily="49" charset="-122"/>
                <a:ea typeface="楷体" pitchFamily="49" charset="-122"/>
              </a:rPr>
              <a:t>人民民主专政</a:t>
            </a:r>
            <a:r>
              <a:rPr lang="zh-CN" altLang="en-US" sz="3600" dirty="0" smtClean="0">
                <a:latin typeface="黑体" pitchFamily="49" charset="-122"/>
                <a:ea typeface="黑体" pitchFamily="49" charset="-122"/>
              </a:rPr>
              <a:t>的中华人民共和国；建国以后，顺利地进行了</a:t>
            </a:r>
            <a:r>
              <a:rPr lang="zh-CN" altLang="en-US" sz="3600" dirty="0" smtClean="0">
                <a:solidFill>
                  <a:srgbClr val="FF0000"/>
                </a:solidFill>
                <a:latin typeface="楷体" pitchFamily="49" charset="-122"/>
                <a:ea typeface="楷体" pitchFamily="49" charset="-122"/>
              </a:rPr>
              <a:t>社会主义改造</a:t>
            </a:r>
            <a:r>
              <a:rPr lang="zh-CN" altLang="en-US" sz="3600" dirty="0" smtClean="0">
                <a:latin typeface="黑体" pitchFamily="49" charset="-122"/>
                <a:ea typeface="黑体" pitchFamily="49" charset="-122"/>
              </a:rPr>
              <a:t>，完成了从新民主主义</a:t>
            </a:r>
          </a:p>
        </p:txBody>
      </p:sp>
      <p:sp>
        <p:nvSpPr>
          <p:cNvPr id="3" name="矩形 2"/>
          <p:cNvSpPr/>
          <p:nvPr/>
        </p:nvSpPr>
        <p:spPr>
          <a:xfrm>
            <a:off x="2544542" y="2285992"/>
            <a:ext cx="1785950"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714876" y="2340380"/>
            <a:ext cx="191638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786314" y="3929066"/>
            <a:ext cx="2714644" cy="458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142976" y="5387322"/>
            <a:ext cx="2714644" cy="60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170830" y="3029868"/>
            <a:ext cx="2357454" cy="630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98166" y="3071810"/>
            <a:ext cx="1714512" cy="630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44278" y="3842880"/>
            <a:ext cx="1000132" cy="630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961252" y="2327934"/>
            <a:ext cx="1571636" cy="630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10</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22" presetClass="exit" presetSubtype="8" fill="hold" grpId="0" nodeType="withEffect">
                                  <p:stCondLst>
                                    <p:cond delay="0"/>
                                  </p:stCondLst>
                                  <p:childTnLst>
                                    <p:animEffect transition="out" filter="wipe(left)">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xit" presetSubtype="8" fill="hold" grpId="0" nodeType="clickEffect">
                                  <p:stCondLst>
                                    <p:cond delay="0"/>
                                  </p:stCondLst>
                                  <p:childTnLst>
                                    <p:animEffect transition="out" filter="wipe(left)">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xit" presetSubtype="8" fill="hold" grpId="0" nodeType="clickEffect">
                                  <p:stCondLst>
                                    <p:cond delay="0"/>
                                  </p:stCondLst>
                                  <p:childTnLst>
                                    <p:animEffect transition="out" filter="wipe(left)">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1664704"/>
            <a:ext cx="8229600" cy="442915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到社会主义的过渡，确立了社会主义</a:t>
            </a:r>
            <a:r>
              <a:rPr lang="zh-CN" altLang="en-US" sz="3600" dirty="0" smtClean="0">
                <a:solidFill>
                  <a:srgbClr val="FF0000"/>
                </a:solidFill>
                <a:latin typeface="楷体" pitchFamily="49" charset="-122"/>
                <a:ea typeface="楷体" pitchFamily="49" charset="-122"/>
              </a:rPr>
              <a:t>基本制度</a:t>
            </a:r>
            <a:r>
              <a:rPr lang="zh-CN" altLang="en-US" sz="3600" dirty="0" smtClean="0">
                <a:latin typeface="黑体" pitchFamily="49" charset="-122"/>
                <a:ea typeface="黑体" pitchFamily="49" charset="-122"/>
              </a:rPr>
              <a:t>，发展了社会主义的</a:t>
            </a:r>
            <a:r>
              <a:rPr lang="zh-CN" altLang="en-US" sz="3600" dirty="0" smtClean="0">
                <a:solidFill>
                  <a:srgbClr val="FF0000"/>
                </a:solidFill>
                <a:latin typeface="楷体" pitchFamily="49" charset="-122"/>
                <a:ea typeface="楷体" pitchFamily="49" charset="-122"/>
              </a:rPr>
              <a:t>经济</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政治</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文化</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3" name="矩形 2"/>
          <p:cNvSpPr/>
          <p:nvPr/>
        </p:nvSpPr>
        <p:spPr>
          <a:xfrm>
            <a:off x="472840" y="3236340"/>
            <a:ext cx="164307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14414" y="3965468"/>
            <a:ext cx="9382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257016" y="3251088"/>
            <a:ext cx="9382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612036" y="3221592"/>
            <a:ext cx="9382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102546" y="2428868"/>
            <a:ext cx="9382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11</a:t>
            </a:fld>
            <a:endParaRPr lang="zh-CN" altLang="en-US"/>
          </a:p>
        </p:txBody>
      </p:sp>
      <p:sp>
        <p:nvSpPr>
          <p:cNvPr id="9" name="动作按钮: 第一张 8">
            <a:hlinkClick r:id="rId2" action="ppaction://hlinksldjump" highlightClick="1"/>
          </p:cNvPr>
          <p:cNvSpPr/>
          <p:nvPr/>
        </p:nvSpPr>
        <p:spPr>
          <a:xfrm>
            <a:off x="407193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4551667"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pic>
        <p:nvPicPr>
          <p:cNvPr id="12"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十一届三中全会以来，以邓小平同志为主要代表的中国共产党人，总结建国以来正反两方面的经验，</a:t>
            </a:r>
            <a:r>
              <a:rPr lang="zh-CN" altLang="en-US" sz="3600" dirty="0" smtClean="0">
                <a:solidFill>
                  <a:srgbClr val="FF0000"/>
                </a:solidFill>
                <a:latin typeface="楷体" pitchFamily="49" charset="-122"/>
                <a:ea typeface="楷体" pitchFamily="49" charset="-122"/>
              </a:rPr>
              <a:t>解放思想</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实事求是</a:t>
            </a:r>
            <a:r>
              <a:rPr lang="zh-CN" altLang="en-US" sz="3600" dirty="0" smtClean="0">
                <a:latin typeface="黑体" pitchFamily="49" charset="-122"/>
                <a:ea typeface="黑体" pitchFamily="49" charset="-122"/>
              </a:rPr>
              <a:t>，实现全党工作中心向</a:t>
            </a:r>
            <a:r>
              <a:rPr lang="zh-CN" altLang="en-US" sz="3600" dirty="0" smtClean="0">
                <a:solidFill>
                  <a:srgbClr val="FF0000"/>
                </a:solidFill>
                <a:latin typeface="楷体" pitchFamily="49" charset="-122"/>
                <a:ea typeface="楷体" pitchFamily="49" charset="-122"/>
              </a:rPr>
              <a:t>经济建设</a:t>
            </a:r>
            <a:r>
              <a:rPr lang="zh-CN" altLang="en-US" sz="3600" dirty="0" smtClean="0">
                <a:latin typeface="黑体" pitchFamily="49" charset="-122"/>
                <a:ea typeface="黑体" pitchFamily="49" charset="-122"/>
              </a:rPr>
              <a:t>的转移，实行</a:t>
            </a:r>
            <a:r>
              <a:rPr lang="zh-CN" altLang="en-US" sz="3600" dirty="0" smtClean="0">
                <a:solidFill>
                  <a:srgbClr val="FF0000"/>
                </a:solidFill>
                <a:latin typeface="楷体" pitchFamily="49" charset="-122"/>
                <a:ea typeface="楷体" pitchFamily="49" charset="-122"/>
              </a:rPr>
              <a:t>改革开放</a:t>
            </a:r>
            <a:r>
              <a:rPr lang="zh-CN" altLang="en-US" sz="3600" dirty="0" smtClean="0">
                <a:latin typeface="黑体" pitchFamily="49" charset="-122"/>
                <a:ea typeface="黑体" pitchFamily="49" charset="-122"/>
              </a:rPr>
              <a:t>，开辟了社会主义事业发展的新时期，逐步形成了建设</a:t>
            </a:r>
            <a:r>
              <a:rPr lang="zh-CN" altLang="en-US" sz="3600" dirty="0" smtClean="0">
                <a:solidFill>
                  <a:srgbClr val="FF0000"/>
                </a:solidFill>
                <a:latin typeface="楷体" pitchFamily="49" charset="-122"/>
                <a:ea typeface="楷体" pitchFamily="49" charset="-122"/>
              </a:rPr>
              <a:t>中国特色</a:t>
            </a:r>
            <a:r>
              <a:rPr lang="zh-CN" altLang="en-US" sz="3600" dirty="0" smtClean="0">
                <a:latin typeface="黑体" pitchFamily="49" charset="-122"/>
                <a:ea typeface="黑体" pitchFamily="49" charset="-122"/>
              </a:rPr>
              <a:t>社会主义的路线、方针、政</a:t>
            </a:r>
          </a:p>
        </p:txBody>
      </p:sp>
      <p:sp>
        <p:nvSpPr>
          <p:cNvPr id="4" name="矩形 3"/>
          <p:cNvSpPr/>
          <p:nvPr/>
        </p:nvSpPr>
        <p:spPr>
          <a:xfrm>
            <a:off x="5929322" y="2414120"/>
            <a:ext cx="194357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3270" y="3172744"/>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798628" y="3914318"/>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012546" y="5471206"/>
            <a:ext cx="18449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000892" y="3143248"/>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00034" y="3929066"/>
            <a:ext cx="53386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12</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策，阐明了在中国建设社会主义、巩固和发展社会主义的基本问题，创立了邓小平理论。</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邓小平理论</a:t>
            </a:r>
            <a:r>
              <a:rPr lang="zh-CN" altLang="en-US" sz="3600" dirty="0" smtClean="0">
                <a:latin typeface="黑体" pitchFamily="49" charset="-122"/>
                <a:ea typeface="黑体" pitchFamily="49" charset="-122"/>
              </a:rPr>
              <a:t>是马克思列宁主义的</a:t>
            </a:r>
            <a:r>
              <a:rPr lang="zh-CN" altLang="en-US" sz="3600" dirty="0" smtClean="0">
                <a:solidFill>
                  <a:srgbClr val="FF0000"/>
                </a:solidFill>
                <a:latin typeface="楷体" pitchFamily="49" charset="-122"/>
                <a:ea typeface="楷体" pitchFamily="49" charset="-122"/>
              </a:rPr>
              <a:t>基本原理</a:t>
            </a:r>
            <a:r>
              <a:rPr lang="zh-CN" altLang="en-US" sz="3600" dirty="0" smtClean="0">
                <a:latin typeface="黑体" pitchFamily="49" charset="-122"/>
                <a:ea typeface="黑体" pitchFamily="49" charset="-122"/>
              </a:rPr>
              <a:t>同当代中国</a:t>
            </a:r>
            <a:r>
              <a:rPr lang="zh-CN" altLang="en-US" sz="3600" dirty="0" smtClean="0">
                <a:solidFill>
                  <a:srgbClr val="FF0000"/>
                </a:solidFill>
                <a:latin typeface="楷体" pitchFamily="49" charset="-122"/>
                <a:ea typeface="楷体" pitchFamily="49" charset="-122"/>
              </a:rPr>
              <a:t>实践</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时代特征</a:t>
            </a:r>
            <a:r>
              <a:rPr lang="zh-CN" altLang="en-US" sz="3600" dirty="0" smtClean="0">
                <a:latin typeface="黑体" pitchFamily="49" charset="-122"/>
                <a:ea typeface="黑体" pitchFamily="49" charset="-122"/>
              </a:rPr>
              <a:t>相结合的产物，是毛泽东思想在新的历史条件下的</a:t>
            </a:r>
            <a:r>
              <a:rPr lang="zh-CN" altLang="en-US" sz="3600" dirty="0" smtClean="0">
                <a:solidFill>
                  <a:srgbClr val="FF0000"/>
                </a:solidFill>
                <a:latin typeface="楷体" pitchFamily="49" charset="-122"/>
                <a:ea typeface="楷体" pitchFamily="49" charset="-122"/>
              </a:rPr>
              <a:t>继承</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发展</a:t>
            </a:r>
            <a:r>
              <a:rPr lang="zh-CN" altLang="en-US" sz="3600" dirty="0" smtClean="0">
                <a:latin typeface="黑体" pitchFamily="49" charset="-122"/>
                <a:ea typeface="黑体" pitchFamily="49" charset="-122"/>
              </a:rPr>
              <a:t>，是马克思主义在中国发展的新阶段，是当代中国的</a:t>
            </a:r>
          </a:p>
        </p:txBody>
      </p:sp>
      <p:sp>
        <p:nvSpPr>
          <p:cNvPr id="3" name="矩形 2"/>
          <p:cNvSpPr/>
          <p:nvPr/>
        </p:nvSpPr>
        <p:spPr>
          <a:xfrm>
            <a:off x="1483116" y="3128500"/>
            <a:ext cx="18030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7000892" y="3071810"/>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614074" y="3101306"/>
            <a:ext cx="88675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714876" y="464344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28596" y="3857628"/>
            <a:ext cx="56198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315612" y="464344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13</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162" y="2214554"/>
            <a:ext cx="8229600" cy="3582990"/>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马克思主义，是中国共产党</a:t>
            </a:r>
            <a:r>
              <a:rPr lang="zh-CN" altLang="en-US" sz="3600" dirty="0" smtClean="0">
                <a:solidFill>
                  <a:srgbClr val="FF0000"/>
                </a:solidFill>
                <a:latin typeface="楷体" pitchFamily="49" charset="-122"/>
                <a:ea typeface="楷体" pitchFamily="49" charset="-122"/>
              </a:rPr>
              <a:t>集体智慧</a:t>
            </a:r>
            <a:r>
              <a:rPr lang="zh-CN" altLang="en-US" sz="3600" dirty="0" smtClean="0">
                <a:latin typeface="黑体" pitchFamily="49" charset="-122"/>
                <a:ea typeface="黑体" pitchFamily="49" charset="-122"/>
              </a:rPr>
              <a:t>的结晶，引导着我国社会主义现代化事业不断前进。</a:t>
            </a:r>
            <a:br>
              <a:rPr lang="zh-CN" altLang="en-US"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3" name="矩形 2"/>
          <p:cNvSpPr/>
          <p:nvPr/>
        </p:nvSpPr>
        <p:spPr>
          <a:xfrm>
            <a:off x="6269462" y="2571744"/>
            <a:ext cx="18030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5" name="动作按钮: 第一张 4">
            <a:hlinkClick r:id="rId2" action="ppaction://hlinksldjump" highlightClick="1"/>
          </p:cNvPr>
          <p:cNvSpPr/>
          <p:nvPr/>
        </p:nvSpPr>
        <p:spPr>
          <a:xfrm>
            <a:off x="407193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4551667"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pic>
        <p:nvPicPr>
          <p:cNvPr id="8"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94044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十三届四中全会以来，以江泽民同志为主要代表的中国共产党人，在建设中国特色社会主义的实践中，加深了对</a:t>
            </a:r>
            <a:r>
              <a:rPr lang="zh-CN" altLang="en-US" sz="3600" dirty="0" smtClean="0">
                <a:solidFill>
                  <a:srgbClr val="FF0000"/>
                </a:solidFill>
                <a:latin typeface="楷体" pitchFamily="49" charset="-122"/>
                <a:ea typeface="楷体" pitchFamily="49" charset="-122"/>
              </a:rPr>
              <a:t>什么是社会主义</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怎样建设社会主义</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建设什么样的党</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怎样建设党</a:t>
            </a:r>
            <a:r>
              <a:rPr lang="zh-CN" altLang="en-US" sz="3600" dirty="0" smtClean="0">
                <a:latin typeface="黑体" pitchFamily="49" charset="-122"/>
                <a:ea typeface="黑体" pitchFamily="49" charset="-122"/>
              </a:rPr>
              <a:t>的认识，积累了治党治国新的宝贵经验，形成了</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“三个代表”重要思想</a:t>
            </a:r>
            <a:r>
              <a:rPr lang="zh-CN" altLang="en-US" sz="3600" dirty="0" smtClean="0">
                <a:latin typeface="黑体" pitchFamily="49" charset="-122"/>
                <a:ea typeface="黑体" pitchFamily="49" charset="-122"/>
              </a:rPr>
              <a:t>。“三个代表”</a:t>
            </a:r>
          </a:p>
        </p:txBody>
      </p:sp>
      <p:sp>
        <p:nvSpPr>
          <p:cNvPr id="4" name="矩形 3"/>
          <p:cNvSpPr/>
          <p:nvPr/>
        </p:nvSpPr>
        <p:spPr>
          <a:xfrm>
            <a:off x="413848" y="3025264"/>
            <a:ext cx="335758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13848" y="3769140"/>
            <a:ext cx="335758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129560" y="3029868"/>
            <a:ext cx="37285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214810" y="3815686"/>
            <a:ext cx="22860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15</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594044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重要思想是对马克思列宁主义、毛泽东思想、邓小平理论的</a:t>
            </a:r>
            <a:r>
              <a:rPr lang="zh-CN" altLang="en-US" sz="3600" dirty="0" smtClean="0">
                <a:solidFill>
                  <a:srgbClr val="FF0000"/>
                </a:solidFill>
                <a:latin typeface="楷体" pitchFamily="49" charset="-122"/>
                <a:ea typeface="楷体" pitchFamily="49" charset="-122"/>
              </a:rPr>
              <a:t>继承</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发展</a:t>
            </a:r>
            <a:r>
              <a:rPr lang="zh-CN" altLang="en-US" sz="3600" dirty="0" smtClean="0">
                <a:latin typeface="黑体" pitchFamily="49" charset="-122"/>
                <a:ea typeface="黑体" pitchFamily="49" charset="-122"/>
              </a:rPr>
              <a:t>，反映了当代世界和中国的发展变化对党和国家工作的新要求，是</a:t>
            </a:r>
            <a:r>
              <a:rPr lang="zh-CN" altLang="en-US" sz="3600" dirty="0" smtClean="0">
                <a:solidFill>
                  <a:srgbClr val="FF0000"/>
                </a:solidFill>
                <a:latin typeface="楷体" pitchFamily="49" charset="-122"/>
                <a:ea typeface="楷体" pitchFamily="49" charset="-122"/>
              </a:rPr>
              <a:t>加强</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改进</a:t>
            </a:r>
            <a:r>
              <a:rPr lang="zh-CN" altLang="en-US" sz="3600" dirty="0" smtClean="0">
                <a:latin typeface="黑体" pitchFamily="49" charset="-122"/>
                <a:ea typeface="黑体" pitchFamily="49" charset="-122"/>
              </a:rPr>
              <a:t>党的建设、推进我国社会主义自我完善和发展的强大理论武器，是中国共产党</a:t>
            </a:r>
            <a:r>
              <a:rPr lang="zh-CN" altLang="en-US" sz="3600" dirty="0" smtClean="0">
                <a:solidFill>
                  <a:srgbClr val="FF0000"/>
                </a:solidFill>
                <a:latin typeface="楷体" pitchFamily="49" charset="-122"/>
                <a:ea typeface="楷体" pitchFamily="49" charset="-122"/>
              </a:rPr>
              <a:t>集体智慧</a:t>
            </a:r>
            <a:r>
              <a:rPr lang="zh-CN" altLang="en-US" sz="3600" dirty="0" smtClean="0">
                <a:latin typeface="黑体" pitchFamily="49" charset="-122"/>
                <a:ea typeface="黑体" pitchFamily="49" charset="-122"/>
              </a:rPr>
              <a:t>的结晶，是党必须</a:t>
            </a:r>
            <a:r>
              <a:rPr lang="zh-CN" altLang="en-US" sz="3600" dirty="0" smtClean="0">
                <a:solidFill>
                  <a:srgbClr val="FF0000"/>
                </a:solidFill>
                <a:latin typeface="楷体" pitchFamily="49" charset="-122"/>
                <a:ea typeface="楷体" pitchFamily="49" charset="-122"/>
              </a:rPr>
              <a:t>长期坚持</a:t>
            </a:r>
            <a:r>
              <a:rPr lang="zh-CN" altLang="en-US" sz="3600" dirty="0" smtClean="0">
                <a:latin typeface="黑体" pitchFamily="49" charset="-122"/>
                <a:ea typeface="黑体" pitchFamily="49" charset="-122"/>
              </a:rPr>
              <a:t>的指导思</a:t>
            </a:r>
          </a:p>
        </p:txBody>
      </p:sp>
      <p:sp>
        <p:nvSpPr>
          <p:cNvPr id="4" name="矩形 3"/>
          <p:cNvSpPr/>
          <p:nvPr/>
        </p:nvSpPr>
        <p:spPr>
          <a:xfrm>
            <a:off x="4685380" y="157161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72198" y="155686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685380" y="305706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000892" y="4584454"/>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057450" y="3071810"/>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9" name="矩形 8"/>
          <p:cNvSpPr/>
          <p:nvPr/>
        </p:nvSpPr>
        <p:spPr>
          <a:xfrm>
            <a:off x="428596" y="5357826"/>
            <a:ext cx="6010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729624" y="5357826"/>
            <a:ext cx="18006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22" presetClass="exit" presetSubtype="8" fill="hold" grpId="0" nodeType="with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10" grpId="0" animBg="1"/>
      <p:bldP spid="9"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285860"/>
            <a:ext cx="8229600" cy="492922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想。始终做到“三个代表”，是我们党的</a:t>
            </a:r>
            <a:r>
              <a:rPr lang="zh-CN" altLang="en-US" sz="3600" dirty="0" smtClean="0">
                <a:solidFill>
                  <a:srgbClr val="FF0000"/>
                </a:solidFill>
                <a:latin typeface="楷体" pitchFamily="49" charset="-122"/>
                <a:ea typeface="楷体" pitchFamily="49" charset="-122"/>
              </a:rPr>
              <a:t>立党之本</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执政之基</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力量之源</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3" name="矩形 2"/>
          <p:cNvSpPr/>
          <p:nvPr/>
        </p:nvSpPr>
        <p:spPr>
          <a:xfrm>
            <a:off x="1000100" y="3528796"/>
            <a:ext cx="1857388" cy="486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214678" y="3543544"/>
            <a:ext cx="1928826" cy="486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643570" y="3543544"/>
            <a:ext cx="1785950" cy="486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7" name="动作按钮: 第一张 6">
            <a:hlinkClick r:id="rId2" action="ppaction://hlinksldjump" highlightClick="1"/>
          </p:cNvPr>
          <p:cNvSpPr/>
          <p:nvPr/>
        </p:nvSpPr>
        <p:spPr>
          <a:xfrm>
            <a:off x="442912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十六大以来，以胡锦涛同志为主要代表的中国共产党人，坚持以邓小平理论和“三个代表”重要思想为指导，根据新的发展要求，深刻认识和回答了新形势下</a:t>
            </a:r>
            <a:r>
              <a:rPr lang="zh-CN" altLang="en-US" sz="3600" dirty="0" smtClean="0">
                <a:solidFill>
                  <a:srgbClr val="FF0000"/>
                </a:solidFill>
                <a:latin typeface="楷体" pitchFamily="49" charset="-122"/>
                <a:ea typeface="楷体" pitchFamily="49" charset="-122"/>
              </a:rPr>
              <a:t>实现什么样的发展</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怎样发展</a:t>
            </a:r>
            <a:r>
              <a:rPr lang="zh-CN" altLang="en-US" sz="3600" dirty="0" smtClean="0">
                <a:latin typeface="黑体" pitchFamily="49" charset="-122"/>
                <a:ea typeface="黑体" pitchFamily="49" charset="-122"/>
              </a:rPr>
              <a:t>等重大问题，形成了</a:t>
            </a:r>
            <a:r>
              <a:rPr lang="zh-CN" altLang="en-US" sz="3600" dirty="0" smtClean="0">
                <a:solidFill>
                  <a:srgbClr val="FF0000"/>
                </a:solidFill>
                <a:latin typeface="楷体" pitchFamily="49" charset="-122"/>
                <a:ea typeface="楷体" pitchFamily="49" charset="-122"/>
              </a:rPr>
              <a:t>以人为本</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全面协调可持续发展</a:t>
            </a:r>
            <a:r>
              <a:rPr lang="zh-CN" altLang="en-US" sz="3600" dirty="0" smtClean="0">
                <a:latin typeface="黑体" pitchFamily="49" charset="-122"/>
                <a:ea typeface="黑体" pitchFamily="49" charset="-122"/>
              </a:rPr>
              <a:t>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科学发展观</a:t>
            </a:r>
            <a:r>
              <a:rPr lang="zh-CN" altLang="en-US" sz="3600" dirty="0" smtClean="0">
                <a:latin typeface="黑体" pitchFamily="49" charset="-122"/>
                <a:ea typeface="黑体" pitchFamily="49" charset="-122"/>
              </a:rPr>
              <a:t>。科学发展观，</a:t>
            </a:r>
          </a:p>
        </p:txBody>
      </p:sp>
      <p:sp>
        <p:nvSpPr>
          <p:cNvPr id="3" name="矩形 2"/>
          <p:cNvSpPr/>
          <p:nvPr/>
        </p:nvSpPr>
        <p:spPr>
          <a:xfrm>
            <a:off x="1970736" y="3712450"/>
            <a:ext cx="364333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015508" y="370000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6" name="矩形 5"/>
          <p:cNvSpPr/>
          <p:nvPr/>
        </p:nvSpPr>
        <p:spPr>
          <a:xfrm>
            <a:off x="4214810" y="442913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458884" y="4485822"/>
            <a:ext cx="192882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70538" y="5229698"/>
            <a:ext cx="235745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par>
                          <p:cTn id="23" fill="hold">
                            <p:stCondLst>
                              <p:cond delay="500"/>
                            </p:stCondLst>
                            <p:childTnLst>
                              <p:par>
                                <p:cTn id="24" presetID="22" presetClass="exit" presetSubtype="8" fill="hold" grpId="0" nodeType="afterEffect">
                                  <p:stCondLst>
                                    <p:cond delay="0"/>
                                  </p:stCondLst>
                                  <p:childTnLst>
                                    <p:animEffect transition="out" filter="wipe(left)">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是同马克思列宁主义、毛泽东思想、邓小平理论、“三个代表”重要思想既一脉相承又</a:t>
            </a:r>
            <a:r>
              <a:rPr lang="zh-CN" altLang="en-US" sz="3600" dirty="0" smtClean="0">
                <a:solidFill>
                  <a:srgbClr val="FF0000"/>
                </a:solidFill>
                <a:latin typeface="楷体" pitchFamily="49" charset="-122"/>
                <a:ea typeface="楷体" pitchFamily="49" charset="-122"/>
              </a:rPr>
              <a:t>与时俱进</a:t>
            </a:r>
            <a:r>
              <a:rPr lang="zh-CN" altLang="en-US" sz="3600" dirty="0" smtClean="0">
                <a:latin typeface="黑体" pitchFamily="49" charset="-122"/>
                <a:ea typeface="黑体" pitchFamily="49" charset="-122"/>
              </a:rPr>
              <a:t>的科学理论，是马克思主义关于发展的</a:t>
            </a:r>
            <a:r>
              <a:rPr lang="zh-CN" altLang="en-US" sz="3600" dirty="0" smtClean="0">
                <a:solidFill>
                  <a:srgbClr val="FF0000"/>
                </a:solidFill>
                <a:latin typeface="楷体" pitchFamily="49" charset="-122"/>
                <a:ea typeface="楷体" pitchFamily="49" charset="-122"/>
              </a:rPr>
              <a:t>世界观</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方法论</a:t>
            </a:r>
            <a:r>
              <a:rPr lang="zh-CN" altLang="en-US" sz="3600" dirty="0" smtClean="0">
                <a:latin typeface="黑体" pitchFamily="49" charset="-122"/>
                <a:ea typeface="黑体" pitchFamily="49" charset="-122"/>
              </a:rPr>
              <a:t>的集中体现，是马克思主义中国化最新成果，是中国共产党</a:t>
            </a:r>
            <a:r>
              <a:rPr lang="zh-CN" altLang="en-US" sz="3600" dirty="0" smtClean="0">
                <a:solidFill>
                  <a:srgbClr val="FF0000"/>
                </a:solidFill>
                <a:latin typeface="楷体" pitchFamily="49" charset="-122"/>
                <a:ea typeface="楷体" pitchFamily="49" charset="-122"/>
              </a:rPr>
              <a:t>集体智慧</a:t>
            </a:r>
            <a:r>
              <a:rPr lang="zh-CN" altLang="en-US" sz="3600" dirty="0" smtClean="0">
                <a:latin typeface="黑体" pitchFamily="49" charset="-122"/>
                <a:ea typeface="黑体" pitchFamily="49" charset="-122"/>
              </a:rPr>
              <a:t>的结晶，是发展中国特色社会主义必须坚持和贯彻的</a:t>
            </a:r>
            <a:r>
              <a:rPr lang="zh-CN" altLang="en-US" sz="3600" dirty="0" smtClean="0">
                <a:solidFill>
                  <a:srgbClr val="FF0000"/>
                </a:solidFill>
                <a:latin typeface="楷体" pitchFamily="49" charset="-122"/>
                <a:ea typeface="楷体" pitchFamily="49" charset="-122"/>
              </a:rPr>
              <a:t>指导思想</a:t>
            </a:r>
            <a:r>
              <a:rPr lang="zh-CN" altLang="en-US" sz="3600" dirty="0" smtClean="0">
                <a:latin typeface="黑体" pitchFamily="49" charset="-122"/>
                <a:ea typeface="黑体" pitchFamily="49" charset="-122"/>
              </a:rPr>
              <a:t>。</a:t>
            </a:r>
          </a:p>
        </p:txBody>
      </p:sp>
      <p:sp>
        <p:nvSpPr>
          <p:cNvPr id="3" name="矩形 2"/>
          <p:cNvSpPr/>
          <p:nvPr/>
        </p:nvSpPr>
        <p:spPr>
          <a:xfrm>
            <a:off x="2554686" y="2091966"/>
            <a:ext cx="18030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470934" y="4384888"/>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8001024" y="5160562"/>
            <a:ext cx="7858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5887388"/>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357686" y="2845050"/>
            <a:ext cx="13520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02628" y="2845050"/>
            <a:ext cx="135502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10" name="动作按钮: 第一张 9">
            <a:hlinkClick r:id="rId2" action="ppaction://hlinksldjump" highlightClick="1"/>
          </p:cNvPr>
          <p:cNvSpPr/>
          <p:nvPr/>
        </p:nvSpPr>
        <p:spPr>
          <a:xfrm>
            <a:off x="442912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par>
                          <p:cTn id="28" fill="hold">
                            <p:stCondLst>
                              <p:cond delay="500"/>
                            </p:stCondLst>
                            <p:childTnLst>
                              <p:par>
                                <p:cTn id="29" presetID="22" presetClass="exit" presetSubtype="8" fill="hold" grpId="0" nodeType="afterEffect">
                                  <p:stCondLst>
                                    <p:cond delay="0"/>
                                  </p:stCondLst>
                                  <p:childTnLst>
                                    <p:animEffect transition="out" filter="wipe(left)">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6" name="TextBox 5"/>
          <p:cNvSpPr txBox="1"/>
          <p:nvPr/>
        </p:nvSpPr>
        <p:spPr>
          <a:xfrm>
            <a:off x="563683" y="428604"/>
            <a:ext cx="4222631" cy="4918269"/>
          </a:xfrm>
          <a:prstGeom prst="rect">
            <a:avLst/>
          </a:prstGeom>
          <a:noFill/>
        </p:spPr>
        <p:txBody>
          <a:bodyPr wrap="none" rtlCol="0">
            <a:spAutoFit/>
          </a:bodyPr>
          <a:lstStyle/>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2" action="ppaction://hlinksldjump"/>
              </a:rPr>
              <a:t>党的性质</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3" action="ppaction://hlinksldjump"/>
              </a:rPr>
              <a:t>行动指南</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4" action="ppaction://hlinksldjump"/>
              </a:rPr>
              <a:t>马克思列宁主义</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5" action="ppaction://hlinksldjump"/>
              </a:rPr>
              <a:t>毛泽东思想</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6" action="ppaction://hlinksldjump"/>
              </a:rPr>
              <a:t>邓小平理论</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7" action="ppaction://hlinksldjump"/>
              </a:rPr>
              <a:t>“三个代表”重要思想</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8" action="ppaction://hlinksldjump"/>
              </a:rPr>
              <a:t>科学发展观</a:t>
            </a:r>
            <a:endParaRPr lang="en-US" altLang="zh-CN" sz="2800" dirty="0" smtClean="0">
              <a:solidFill>
                <a:srgbClr val="0000CC"/>
              </a:solidFill>
              <a:latin typeface="黑体" pitchFamily="49" charset="-122"/>
              <a:ea typeface="黑体" pitchFamily="49" charset="-122"/>
            </a:endParaRPr>
          </a:p>
        </p:txBody>
      </p:sp>
      <p:sp>
        <p:nvSpPr>
          <p:cNvPr id="7" name="TextBox 6"/>
          <p:cNvSpPr txBox="1"/>
          <p:nvPr/>
        </p:nvSpPr>
        <p:spPr>
          <a:xfrm>
            <a:off x="4923284" y="428604"/>
            <a:ext cx="3863558" cy="5035225"/>
          </a:xfrm>
          <a:prstGeom prst="rect">
            <a:avLst/>
          </a:prstGeom>
          <a:noFill/>
        </p:spPr>
        <p:txBody>
          <a:bodyPr wrap="none" rtlCol="0">
            <a:spAutoFit/>
          </a:bodyPr>
          <a:lstStyle/>
          <a:p>
            <a:pPr>
              <a:lnSpc>
                <a:spcPct val="160000"/>
              </a:lnSpc>
              <a:buFont typeface="Wingdings" pitchFamily="2" charset="2"/>
              <a:buChar char="l"/>
            </a:pPr>
            <a:r>
              <a:rPr lang="en-US" altLang="zh-CN"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9" action="ppaction://hlinksldjump"/>
              </a:rPr>
              <a:t>道路、理论、制度</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0" action="ppaction://hlinksldjump"/>
              </a:rPr>
              <a:t>三大历史任务</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1" action="ppaction://hlinksldjump"/>
              </a:rPr>
              <a:t>社会主义初级阶段</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1" action="ppaction://hlinksldjump"/>
              </a:rPr>
              <a:t>我国社会的主要矛盾</a:t>
            </a:r>
            <a:endParaRPr lang="en-US" altLang="zh-CN" sz="2800" dirty="0" smtClean="0">
              <a:solidFill>
                <a:srgbClr val="0000CC"/>
              </a:solidFill>
              <a:latin typeface="黑体" pitchFamily="49" charset="-122"/>
              <a:ea typeface="黑体" pitchFamily="49" charset="-122"/>
            </a:endParaRPr>
          </a:p>
          <a:p>
            <a:pPr>
              <a:spcBef>
                <a:spcPts val="1200"/>
              </a:spcBef>
              <a:spcAft>
                <a:spcPts val="1200"/>
              </a:spcAft>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2" action="ppaction://hlinksldjump"/>
              </a:rPr>
              <a:t>社会主义建设的根本</a:t>
            </a:r>
            <a:r>
              <a:rPr lang="en-US" altLang="zh-CN" sz="2800" dirty="0" smtClean="0">
                <a:solidFill>
                  <a:srgbClr val="0000CC"/>
                </a:solidFill>
                <a:latin typeface="黑体" pitchFamily="49" charset="-122"/>
                <a:ea typeface="黑体" pitchFamily="49" charset="-122"/>
                <a:hlinkClick r:id="rId12" action="ppaction://hlinksldjump"/>
              </a:rPr>
              <a:t/>
            </a:r>
            <a:br>
              <a:rPr lang="en-US" altLang="zh-CN" sz="2800" dirty="0" smtClean="0">
                <a:solidFill>
                  <a:srgbClr val="0000CC"/>
                </a:solidFill>
                <a:latin typeface="黑体" pitchFamily="49" charset="-122"/>
                <a:ea typeface="黑体" pitchFamily="49" charset="-122"/>
                <a:hlinkClick r:id="rId12" action="ppaction://hlinksldjump"/>
              </a:rPr>
            </a:br>
            <a:r>
              <a:rPr lang="zh-CN" altLang="en-US" sz="2800" dirty="0" smtClean="0">
                <a:solidFill>
                  <a:srgbClr val="0000CC"/>
                </a:solidFill>
                <a:latin typeface="黑体" pitchFamily="49" charset="-122"/>
                <a:ea typeface="黑体" pitchFamily="49" charset="-122"/>
              </a:rPr>
              <a:t>  </a:t>
            </a:r>
            <a:r>
              <a:rPr lang="zh-CN" altLang="en-US" sz="14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2" action="ppaction://hlinksldjump"/>
              </a:rPr>
              <a:t>任务</a:t>
            </a:r>
            <a:endParaRPr lang="en-US" altLang="zh-CN" sz="2800" dirty="0" smtClean="0">
              <a:solidFill>
                <a:srgbClr val="0000CC"/>
              </a:solidFill>
              <a:latin typeface="黑体" pitchFamily="49" charset="-122"/>
              <a:ea typeface="黑体" pitchFamily="49" charset="-122"/>
            </a:endParaRPr>
          </a:p>
          <a:p>
            <a:pPr>
              <a:spcBef>
                <a:spcPts val="1200"/>
              </a:spcBef>
              <a:spcAft>
                <a:spcPts val="1200"/>
              </a:spcAft>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3" action="ppaction://hlinksldjump"/>
              </a:rPr>
              <a:t>基本经济制度和分配</a:t>
            </a:r>
            <a:r>
              <a:rPr lang="en-US" altLang="zh-CN" sz="2800" dirty="0" smtClean="0">
                <a:solidFill>
                  <a:srgbClr val="0000CC"/>
                </a:solidFill>
                <a:latin typeface="黑体" pitchFamily="49" charset="-122"/>
                <a:ea typeface="黑体" pitchFamily="49" charset="-122"/>
              </a:rPr>
              <a:t/>
            </a:r>
            <a:br>
              <a:rPr lang="en-US" altLang="zh-CN" sz="2800" dirty="0" smtClean="0">
                <a:solidFill>
                  <a:srgbClr val="0000CC"/>
                </a:solidFill>
                <a:latin typeface="黑体" pitchFamily="49" charset="-122"/>
                <a:ea typeface="黑体" pitchFamily="49" charset="-122"/>
              </a:rPr>
            </a:br>
            <a:r>
              <a:rPr lang="zh-CN" altLang="en-US" sz="2800" dirty="0" smtClean="0">
                <a:solidFill>
                  <a:srgbClr val="0000CC"/>
                </a:solidFill>
                <a:latin typeface="黑体" pitchFamily="49" charset="-122"/>
                <a:ea typeface="黑体" pitchFamily="49" charset="-122"/>
              </a:rPr>
              <a:t>  </a:t>
            </a:r>
            <a:r>
              <a:rPr lang="zh-CN" altLang="en-US" sz="14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3" action="ppaction://hlinksldjump"/>
              </a:rPr>
              <a:t>制度</a:t>
            </a:r>
            <a:endParaRPr lang="en-US" altLang="zh-CN" sz="2800" dirty="0" smtClean="0">
              <a:solidFill>
                <a:srgbClr val="0000CC"/>
              </a:solidFill>
              <a:latin typeface="黑体" pitchFamily="49" charset="-122"/>
              <a:ea typeface="黑体" pitchFamily="49" charset="-122"/>
            </a:endParaRPr>
          </a:p>
        </p:txBody>
      </p:sp>
      <p:sp>
        <p:nvSpPr>
          <p:cNvPr id="10" name="TextBox 9"/>
          <p:cNvSpPr txBox="1"/>
          <p:nvPr/>
        </p:nvSpPr>
        <p:spPr>
          <a:xfrm>
            <a:off x="1785918" y="5857892"/>
            <a:ext cx="5724644" cy="461665"/>
          </a:xfrm>
          <a:prstGeom prst="rect">
            <a:avLst/>
          </a:prstGeom>
          <a:noFill/>
          <a:ln w="19050">
            <a:solidFill>
              <a:srgbClr val="FF5050"/>
            </a:solidFill>
          </a:ln>
        </p:spPr>
        <p:txBody>
          <a:bodyPr wrap="none" rtlCol="0">
            <a:spAutoFit/>
          </a:bodyPr>
          <a:lstStyle/>
          <a:p>
            <a:r>
              <a:rPr lang="zh-CN" altLang="en-US" sz="2400" dirty="0" smtClean="0">
                <a:solidFill>
                  <a:srgbClr val="FF5050"/>
                </a:solidFill>
                <a:latin typeface="黑体" pitchFamily="49" charset="-122"/>
                <a:ea typeface="黑体" pitchFamily="49" charset="-122"/>
              </a:rPr>
              <a:t>可以连贯学习，也可以选择主题加深印象</a:t>
            </a:r>
            <a:endParaRPr lang="zh-CN" altLang="en-US" sz="2400"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083320"/>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改革开放以来我们取得一切成绩和进步的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根本原因</a:t>
            </a:r>
            <a:r>
              <a:rPr lang="zh-CN" altLang="en-US" sz="3600" dirty="0" smtClean="0">
                <a:latin typeface="黑体" pitchFamily="49" charset="-122"/>
                <a:ea typeface="黑体" pitchFamily="49" charset="-122"/>
              </a:rPr>
              <a:t>，归结起来就是：开辟了</a:t>
            </a:r>
            <a:r>
              <a:rPr lang="zh-CN" altLang="en-US" sz="3600" dirty="0" smtClean="0">
                <a:solidFill>
                  <a:srgbClr val="FF0000"/>
                </a:solidFill>
                <a:latin typeface="楷体" pitchFamily="49" charset="-122"/>
                <a:ea typeface="楷体" pitchFamily="49" charset="-122"/>
              </a:rPr>
              <a:t>中国特色社会主义道路</a:t>
            </a:r>
            <a:r>
              <a:rPr lang="zh-CN" altLang="en-US" sz="3600" dirty="0" smtClean="0">
                <a:latin typeface="黑体" pitchFamily="49" charset="-122"/>
                <a:ea typeface="黑体" pitchFamily="49" charset="-122"/>
              </a:rPr>
              <a:t>，形成了</a:t>
            </a:r>
            <a:r>
              <a:rPr lang="zh-CN" altLang="en-US" sz="3600" dirty="0" smtClean="0">
                <a:solidFill>
                  <a:srgbClr val="FF0000"/>
                </a:solidFill>
                <a:latin typeface="楷体" pitchFamily="49" charset="-122"/>
                <a:ea typeface="楷体" pitchFamily="49" charset="-122"/>
              </a:rPr>
              <a:t>中国特色社会主义理论体系</a:t>
            </a:r>
            <a:r>
              <a:rPr lang="zh-CN" altLang="en-US" sz="3600" dirty="0" smtClean="0">
                <a:latin typeface="黑体" pitchFamily="49" charset="-122"/>
                <a:ea typeface="黑体" pitchFamily="49" charset="-122"/>
              </a:rPr>
              <a:t>，确立了</a:t>
            </a:r>
            <a:r>
              <a:rPr lang="zh-CN" altLang="en-US" sz="3600" dirty="0" smtClean="0">
                <a:solidFill>
                  <a:srgbClr val="FF0000"/>
                </a:solidFill>
                <a:latin typeface="楷体" pitchFamily="49" charset="-122"/>
                <a:ea typeface="楷体" pitchFamily="49" charset="-122"/>
              </a:rPr>
              <a:t>中国特色社会主义制度</a:t>
            </a:r>
            <a:r>
              <a:rPr lang="zh-CN" altLang="en-US" sz="3600" dirty="0" smtClean="0">
                <a:latin typeface="黑体" pitchFamily="49" charset="-122"/>
                <a:ea typeface="黑体" pitchFamily="49" charset="-122"/>
              </a:rPr>
              <a:t>。全党同志要倍加珍惜、长期坚持和不断发展党历经艰辛开创的这条</a:t>
            </a:r>
            <a:r>
              <a:rPr lang="zh-CN" altLang="en-US" sz="3600" dirty="0" smtClean="0">
                <a:solidFill>
                  <a:srgbClr val="FF0000"/>
                </a:solidFill>
                <a:latin typeface="楷体" pitchFamily="49" charset="-122"/>
                <a:ea typeface="楷体" pitchFamily="49" charset="-122"/>
              </a:rPr>
              <a:t>道路</a:t>
            </a:r>
            <a:r>
              <a:rPr lang="zh-CN" altLang="en-US" sz="3600" dirty="0" smtClean="0">
                <a:latin typeface="黑体" pitchFamily="49" charset="-122"/>
                <a:ea typeface="黑体" pitchFamily="49" charset="-122"/>
              </a:rPr>
              <a:t>、这个</a:t>
            </a:r>
            <a:r>
              <a:rPr lang="zh-CN" altLang="en-US" sz="3600" dirty="0" smtClean="0">
                <a:solidFill>
                  <a:srgbClr val="FF0000"/>
                </a:solidFill>
                <a:latin typeface="楷体" pitchFamily="49" charset="-122"/>
                <a:ea typeface="楷体" pitchFamily="49" charset="-122"/>
              </a:rPr>
              <a:t>理论体系</a:t>
            </a:r>
            <a:r>
              <a:rPr lang="zh-CN" altLang="en-US" sz="3600" dirty="0" smtClean="0">
                <a:latin typeface="黑体" pitchFamily="49" charset="-122"/>
                <a:ea typeface="黑体" pitchFamily="49" charset="-122"/>
              </a:rPr>
              <a:t>、这个</a:t>
            </a:r>
            <a:r>
              <a:rPr lang="zh-CN" altLang="en-US" sz="3600" dirty="0" smtClean="0">
                <a:solidFill>
                  <a:srgbClr val="FF0000"/>
                </a:solidFill>
                <a:latin typeface="楷体" pitchFamily="49" charset="-122"/>
                <a:ea typeface="楷体" pitchFamily="49" charset="-122"/>
              </a:rPr>
              <a:t>制度</a:t>
            </a:r>
            <a:r>
              <a:rPr lang="zh-CN" altLang="en-US" sz="3600" dirty="0" smtClean="0">
                <a:latin typeface="黑体" pitchFamily="49" charset="-122"/>
                <a:ea typeface="黑体" pitchFamily="49" charset="-122"/>
              </a:rPr>
              <a:t>，</a:t>
            </a:r>
          </a:p>
        </p:txBody>
      </p:sp>
      <p:sp>
        <p:nvSpPr>
          <p:cNvPr id="4" name="矩形 3"/>
          <p:cNvSpPr/>
          <p:nvPr/>
        </p:nvSpPr>
        <p:spPr>
          <a:xfrm>
            <a:off x="1000100" y="2357430"/>
            <a:ext cx="46434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429520" y="2357430"/>
            <a:ext cx="1071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71472" y="3071810"/>
            <a:ext cx="457203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986144" y="3113752"/>
            <a:ext cx="157163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00034" y="3857628"/>
            <a:ext cx="321471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87720" y="535782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783880" y="5357826"/>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986144" y="5385020"/>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20</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par>
                                <p:cTn id="21" presetID="22" presetClass="exit" presetSubtype="8" fill="hold" grpId="0" nodeType="withEffect">
                                  <p:stCondLst>
                                    <p:cond delay="0"/>
                                  </p:stCondLst>
                                  <p:childTnLst>
                                    <p:animEffect transition="out" filter="wipe(left)">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0" nodeType="clickEffect">
                                  <p:stCondLst>
                                    <p:cond delay="0"/>
                                  </p:stCondLst>
                                  <p:childTnLst>
                                    <p:animEffect transition="out" filter="wipe(left)">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xit" presetSubtype="8" fill="hold" grpId="0" nodeType="clickEffect">
                                  <p:stCondLst>
                                    <p:cond delay="0"/>
                                  </p:stCondLst>
                                  <p:childTnLst>
                                    <p:animEffect transition="out" filter="wipe(left)">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xit" presetSubtype="8" fill="hold" grpId="0" nodeType="clickEffect">
                                  <p:stCondLst>
                                    <p:cond delay="0"/>
                                  </p:stCondLst>
                                  <p:childTnLst>
                                    <p:animEffect transition="out" filter="wipe(left)">
                                      <p:cBhvr>
                                        <p:cTn id="37" dur="500"/>
                                        <p:tgtEl>
                                          <p:spTgt spid="11"/>
                                        </p:tgtEl>
                                      </p:cBhvr>
                                    </p:animEffect>
                                    <p:set>
                                      <p:cBhvr>
                                        <p:cTn id="38"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642918"/>
            <a:ext cx="8229600" cy="6083320"/>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高举中国特色社会主义伟大旗帜，为实现</a:t>
            </a:r>
            <a:r>
              <a:rPr lang="zh-CN" altLang="en-US" sz="3600" dirty="0" smtClean="0">
                <a:solidFill>
                  <a:srgbClr val="FF0000"/>
                </a:solidFill>
                <a:latin typeface="楷体" pitchFamily="49" charset="-122"/>
                <a:ea typeface="楷体" pitchFamily="49" charset="-122"/>
              </a:rPr>
              <a:t>推进现代化建设</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完成祖国统一</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维护世界和平与促进共同发展</a:t>
            </a:r>
            <a:r>
              <a:rPr lang="zh-CN" altLang="en-US" sz="3600" dirty="0" smtClean="0">
                <a:latin typeface="黑体" pitchFamily="49" charset="-122"/>
                <a:ea typeface="黑体" pitchFamily="49" charset="-122"/>
              </a:rPr>
              <a:t>这</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三大历史任务</a:t>
            </a:r>
            <a:r>
              <a:rPr lang="zh-CN" altLang="en-US" sz="3600" dirty="0" smtClean="0">
                <a:latin typeface="黑体" pitchFamily="49" charset="-122"/>
                <a:ea typeface="黑体" pitchFamily="49" charset="-122"/>
              </a:rPr>
              <a:t>而奋斗。</a:t>
            </a:r>
          </a:p>
        </p:txBody>
      </p:sp>
      <p:sp>
        <p:nvSpPr>
          <p:cNvPr id="3" name="矩形 2"/>
          <p:cNvSpPr/>
          <p:nvPr/>
        </p:nvSpPr>
        <p:spPr>
          <a:xfrm>
            <a:off x="1142976" y="3055706"/>
            <a:ext cx="321471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786314" y="3082900"/>
            <a:ext cx="27860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929586" y="3068152"/>
            <a:ext cx="6429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3414" y="3812028"/>
            <a:ext cx="557216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8" name="动作按钮: 第一张 7">
            <a:hlinkClick r:id="rId2" action="ppaction://hlinksldjump" highlightClick="1"/>
          </p:cNvPr>
          <p:cNvSpPr/>
          <p:nvPr/>
        </p:nvSpPr>
        <p:spPr>
          <a:xfrm>
            <a:off x="442912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601188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我国正处于并将长期处于</a:t>
            </a:r>
            <a:r>
              <a:rPr lang="zh-CN" altLang="en-US" sz="3600" dirty="0" smtClean="0">
                <a:solidFill>
                  <a:srgbClr val="FF0000"/>
                </a:solidFill>
                <a:latin typeface="楷体" pitchFamily="49" charset="-122"/>
                <a:ea typeface="楷体" pitchFamily="49" charset="-122"/>
              </a:rPr>
              <a:t>社会主义初级阶段</a:t>
            </a:r>
            <a:r>
              <a:rPr lang="zh-CN" altLang="en-US" sz="3600" dirty="0" smtClean="0">
                <a:latin typeface="黑体" pitchFamily="49" charset="-122"/>
                <a:ea typeface="黑体" pitchFamily="49" charset="-122"/>
              </a:rPr>
              <a:t>。这是在经济文化</a:t>
            </a:r>
            <a:r>
              <a:rPr lang="zh-CN" altLang="en-US" sz="3600" dirty="0" smtClean="0">
                <a:solidFill>
                  <a:srgbClr val="FF0000"/>
                </a:solidFill>
                <a:latin typeface="楷体" pitchFamily="49" charset="-122"/>
                <a:ea typeface="楷体" pitchFamily="49" charset="-122"/>
              </a:rPr>
              <a:t>落后</a:t>
            </a:r>
            <a:r>
              <a:rPr lang="zh-CN" altLang="en-US" sz="3600" dirty="0" smtClean="0">
                <a:latin typeface="黑体" pitchFamily="49" charset="-122"/>
                <a:ea typeface="黑体" pitchFamily="49" charset="-122"/>
              </a:rPr>
              <a:t>的中国建设社会主义现代化不可逾越的历史阶段，需要</a:t>
            </a:r>
            <a:r>
              <a:rPr lang="zh-CN" altLang="en-US" sz="3600" dirty="0" smtClean="0">
                <a:solidFill>
                  <a:srgbClr val="FF0000"/>
                </a:solidFill>
                <a:latin typeface="楷体" pitchFamily="49" charset="-122"/>
                <a:ea typeface="楷体" pitchFamily="49" charset="-122"/>
              </a:rPr>
              <a:t>上百年</a:t>
            </a:r>
            <a:r>
              <a:rPr lang="zh-CN" altLang="en-US" sz="3600" dirty="0" smtClean="0">
                <a:latin typeface="黑体" pitchFamily="49" charset="-122"/>
                <a:ea typeface="黑体" pitchFamily="49" charset="-122"/>
              </a:rPr>
              <a:t>的时间。我国的社会主义建设，必须从我国的国情出发，走中国特色社会主义道路。在现阶段，</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我国社会的主要矛盾</a:t>
            </a:r>
            <a:r>
              <a:rPr lang="zh-CN" altLang="en-US" sz="3600" dirty="0" smtClean="0">
                <a:latin typeface="黑体" pitchFamily="49" charset="-122"/>
                <a:ea typeface="黑体" pitchFamily="49" charset="-122"/>
              </a:rPr>
              <a:t>是</a:t>
            </a:r>
            <a:r>
              <a:rPr lang="zh-CN" altLang="en-US" sz="3600" dirty="0" smtClean="0">
                <a:solidFill>
                  <a:srgbClr val="FF0000"/>
                </a:solidFill>
                <a:latin typeface="楷体" pitchFamily="49" charset="-122"/>
                <a:ea typeface="楷体" pitchFamily="49" charset="-122"/>
              </a:rPr>
              <a:t>人民日益增长的物质</a:t>
            </a:r>
          </a:p>
        </p:txBody>
      </p:sp>
      <p:sp>
        <p:nvSpPr>
          <p:cNvPr id="4" name="矩形 3"/>
          <p:cNvSpPr/>
          <p:nvPr/>
        </p:nvSpPr>
        <p:spPr>
          <a:xfrm>
            <a:off x="6528020" y="84248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71472" y="1569310"/>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086946" y="1613554"/>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441306" y="3143248"/>
            <a:ext cx="134487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242004" y="5409912"/>
            <a:ext cx="41434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22</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22" presetClass="exit" presetSubtype="8" fill="hold" grpId="0" nodeType="afterEffect">
                                  <p:stCondLst>
                                    <p:cond delay="0"/>
                                  </p:stCondLst>
                                  <p:childTnLst>
                                    <p:animEffect transition="out" filter="wipe(left)">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8" fill="hold" grpId="0" nodeType="clickEffect">
                                  <p:stCondLst>
                                    <p:cond delay="0"/>
                                  </p:stCondLst>
                                  <p:childTnLst>
                                    <p:animEffect transition="out" filter="wipe(left)">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8" fill="hold" grpId="0" nodeType="clickEffect">
                                  <p:stCondLst>
                                    <p:cond delay="0"/>
                                  </p:stCondLst>
                                  <p:childTnLst>
                                    <p:animEffect transition="out" filter="wipe(left)">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0" nodeType="clickEffect">
                                  <p:stCondLst>
                                    <p:cond delay="0"/>
                                  </p:stCondLst>
                                  <p:childTnLst>
                                    <p:animEffect transition="out" filter="wipe(left)">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69072"/>
          </a:xfrm>
        </p:spPr>
        <p:txBody>
          <a:bodyPr vert="horz" lIns="91440" tIns="45720" rIns="91440" bIns="45720" rtlCol="0" anchor="ctr">
            <a:noAutofit/>
          </a:bodyPr>
          <a:lstStyle/>
          <a:p>
            <a:pPr algn="l">
              <a:lnSpc>
                <a:spcPct val="140000"/>
              </a:lnSpc>
            </a:pPr>
            <a:r>
              <a:rPr lang="zh-CN" altLang="en-US" sz="3600" dirty="0" smtClean="0">
                <a:solidFill>
                  <a:srgbClr val="FF0000"/>
                </a:solidFill>
                <a:latin typeface="楷体" pitchFamily="49" charset="-122"/>
                <a:ea typeface="楷体" pitchFamily="49" charset="-122"/>
              </a:rPr>
              <a:t>文化需要同落后的社会生产</a:t>
            </a:r>
            <a:r>
              <a:rPr lang="zh-CN" altLang="en-US" sz="3600" dirty="0" smtClean="0">
                <a:latin typeface="黑体" pitchFamily="49" charset="-122"/>
                <a:ea typeface="黑体" pitchFamily="49" charset="-122"/>
              </a:rPr>
              <a:t>之间的矛盾。由于国内的因素和国际的影响，阶级斗争还在</a:t>
            </a:r>
            <a:r>
              <a:rPr lang="zh-CN" altLang="en-US" sz="3600" dirty="0" smtClean="0">
                <a:solidFill>
                  <a:srgbClr val="FF0000"/>
                </a:solidFill>
                <a:latin typeface="楷体" pitchFamily="49" charset="-122"/>
                <a:ea typeface="楷体" pitchFamily="49" charset="-122"/>
              </a:rPr>
              <a:t>一定范围内</a:t>
            </a:r>
            <a:r>
              <a:rPr lang="zh-CN" altLang="en-US" sz="3600" dirty="0" smtClean="0">
                <a:latin typeface="黑体" pitchFamily="49" charset="-122"/>
                <a:ea typeface="黑体" pitchFamily="49" charset="-122"/>
              </a:rPr>
              <a:t>长期存在，在某种条件下还有可能</a:t>
            </a:r>
            <a:r>
              <a:rPr lang="zh-CN" altLang="en-US" sz="3600" dirty="0" smtClean="0">
                <a:solidFill>
                  <a:srgbClr val="FF0000"/>
                </a:solidFill>
                <a:latin typeface="楷体" pitchFamily="49" charset="-122"/>
                <a:ea typeface="楷体" pitchFamily="49" charset="-122"/>
              </a:rPr>
              <a:t>激化</a:t>
            </a:r>
            <a:r>
              <a:rPr lang="zh-CN" altLang="en-US" sz="3600" dirty="0" smtClean="0">
                <a:latin typeface="黑体" pitchFamily="49" charset="-122"/>
                <a:ea typeface="黑体" pitchFamily="49" charset="-122"/>
              </a:rPr>
              <a:t>，但已经不是主要矛盾。我国</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社会主义建设的根本任务</a:t>
            </a:r>
            <a:r>
              <a:rPr lang="zh-CN" altLang="en-US" sz="3600" dirty="0" smtClean="0">
                <a:latin typeface="黑体" pitchFamily="49" charset="-122"/>
                <a:ea typeface="黑体" pitchFamily="49" charset="-122"/>
              </a:rPr>
              <a:t>，是进一步解放</a:t>
            </a:r>
            <a:r>
              <a:rPr lang="zh-CN" altLang="en-US" sz="3600" dirty="0" smtClean="0">
                <a:solidFill>
                  <a:srgbClr val="FF0000"/>
                </a:solidFill>
                <a:latin typeface="楷体" pitchFamily="49" charset="-122"/>
                <a:ea typeface="楷体" pitchFamily="49" charset="-122"/>
              </a:rPr>
              <a:t>生产力</a:t>
            </a:r>
            <a:r>
              <a:rPr lang="zh-CN" altLang="en-US" sz="3600" dirty="0" smtClean="0">
                <a:latin typeface="黑体" pitchFamily="49" charset="-122"/>
                <a:ea typeface="黑体" pitchFamily="49" charset="-122"/>
              </a:rPr>
              <a:t>，发展</a:t>
            </a:r>
            <a:r>
              <a:rPr lang="zh-CN" altLang="en-US" sz="3600" dirty="0" smtClean="0">
                <a:solidFill>
                  <a:srgbClr val="FF0000"/>
                </a:solidFill>
                <a:latin typeface="楷体" pitchFamily="49" charset="-122"/>
                <a:ea typeface="楷体" pitchFamily="49" charset="-122"/>
              </a:rPr>
              <a:t>生产力</a:t>
            </a:r>
            <a:r>
              <a:rPr lang="zh-CN" altLang="en-US" sz="3600" dirty="0" smtClean="0">
                <a:latin typeface="黑体" pitchFamily="49" charset="-122"/>
                <a:ea typeface="黑体" pitchFamily="49" charset="-122"/>
              </a:rPr>
              <a:t>，逐步实现社会主义</a:t>
            </a:r>
            <a:r>
              <a:rPr lang="zh-CN" altLang="en-US" sz="3600" dirty="0" smtClean="0">
                <a:solidFill>
                  <a:srgbClr val="FF0000"/>
                </a:solidFill>
                <a:latin typeface="楷体" pitchFamily="49" charset="-122"/>
                <a:ea typeface="楷体" pitchFamily="49" charset="-122"/>
              </a:rPr>
              <a:t>现代化</a:t>
            </a:r>
            <a:r>
              <a:rPr lang="zh-CN" altLang="en-US" sz="3600" dirty="0" smtClean="0">
                <a:latin typeface="黑体" pitchFamily="49" charset="-122"/>
                <a:ea typeface="黑体" pitchFamily="49" charset="-122"/>
              </a:rPr>
              <a:t>，并且为此而改革</a:t>
            </a:r>
          </a:p>
        </p:txBody>
      </p:sp>
      <p:sp>
        <p:nvSpPr>
          <p:cNvPr id="3" name="矩形 2"/>
          <p:cNvSpPr/>
          <p:nvPr/>
        </p:nvSpPr>
        <p:spPr>
          <a:xfrm>
            <a:off x="500034" y="857232"/>
            <a:ext cx="550072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943542" y="2414120"/>
            <a:ext cx="22860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42806" y="3165838"/>
            <a:ext cx="88675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889286" y="4727330"/>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601628" y="4697834"/>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328058" y="5510846"/>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23</a:t>
            </a:fld>
            <a:endParaRPr lang="zh-CN" altLang="en-US"/>
          </a:p>
        </p:txBody>
      </p:sp>
      <p:sp>
        <p:nvSpPr>
          <p:cNvPr id="10" name="动作按钮: 第一张 9">
            <a:hlinkClick r:id="rId2" action="ppaction://hlinksldjump" highlightClick="1"/>
          </p:cNvPr>
          <p:cNvSpPr/>
          <p:nvPr/>
        </p:nvSpPr>
        <p:spPr>
          <a:xfrm>
            <a:off x="8715404" y="1000108"/>
            <a:ext cx="285752" cy="312946"/>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7242" y="203200"/>
            <a:ext cx="8229600" cy="6369072"/>
          </a:xfrm>
        </p:spPr>
        <p:txBody>
          <a:bodyPr vert="horz" lIns="91440" tIns="45720" rIns="91440" bIns="45720" rtlCol="0" anchor="ctr">
            <a:noAutofit/>
          </a:bodyPr>
          <a:lstStyle/>
          <a:p>
            <a:pPr algn="l">
              <a:lnSpc>
                <a:spcPct val="140000"/>
              </a:lnSpc>
            </a:pPr>
            <a:r>
              <a:rPr lang="zh-CN" altLang="en-US" sz="3600" dirty="0" smtClean="0">
                <a:solidFill>
                  <a:srgbClr val="FF0000"/>
                </a:solidFill>
                <a:latin typeface="楷体" pitchFamily="49" charset="-122"/>
                <a:ea typeface="楷体" pitchFamily="49" charset="-122"/>
              </a:rPr>
              <a:t>生产关系</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上层建筑</a:t>
            </a:r>
            <a:r>
              <a:rPr lang="zh-CN" altLang="en-US" sz="3600" dirty="0" smtClean="0">
                <a:latin typeface="黑体" pitchFamily="49" charset="-122"/>
                <a:ea typeface="黑体" pitchFamily="49" charset="-122"/>
              </a:rPr>
              <a:t>中不适应生产力发展的方面和环节。必须坚持和完善</a:t>
            </a:r>
            <a:r>
              <a:rPr lang="zh-CN" altLang="en-US" sz="3600" dirty="0" smtClean="0">
                <a:solidFill>
                  <a:srgbClr val="FF0000"/>
                </a:solidFill>
                <a:latin typeface="楷体" pitchFamily="49" charset="-122"/>
                <a:ea typeface="楷体" pitchFamily="49" charset="-122"/>
              </a:rPr>
              <a:t>公有制</a:t>
            </a:r>
            <a:r>
              <a:rPr lang="zh-CN" altLang="en-US" sz="3600" dirty="0" smtClean="0">
                <a:latin typeface="黑体" pitchFamily="49" charset="-122"/>
                <a:ea typeface="黑体" pitchFamily="49" charset="-122"/>
              </a:rPr>
              <a:t>为主体、</a:t>
            </a:r>
            <a:r>
              <a:rPr lang="zh-CN" altLang="en-US" sz="3600" dirty="0" smtClean="0">
                <a:solidFill>
                  <a:srgbClr val="FF0000"/>
                </a:solidFill>
                <a:latin typeface="楷体" pitchFamily="49" charset="-122"/>
                <a:ea typeface="楷体" pitchFamily="49" charset="-122"/>
              </a:rPr>
              <a:t>多种所有制经济共同发展</a:t>
            </a:r>
            <a:r>
              <a:rPr lang="zh-CN" altLang="en-US" sz="3600" dirty="0" smtClean="0">
                <a:latin typeface="黑体" pitchFamily="49" charset="-122"/>
                <a:ea typeface="黑体" pitchFamily="49" charset="-122"/>
              </a:rPr>
              <a:t>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基本经济制度</a:t>
            </a:r>
            <a:r>
              <a:rPr lang="zh-CN" altLang="en-US" sz="3600" dirty="0" smtClean="0">
                <a:latin typeface="黑体" pitchFamily="49" charset="-122"/>
                <a:ea typeface="黑体" pitchFamily="49" charset="-122"/>
              </a:rPr>
              <a:t>，坚持和完善</a:t>
            </a:r>
            <a:r>
              <a:rPr lang="zh-CN" altLang="en-US" sz="3600" dirty="0" smtClean="0">
                <a:solidFill>
                  <a:srgbClr val="FF0000"/>
                </a:solidFill>
                <a:latin typeface="楷体" pitchFamily="49" charset="-122"/>
                <a:ea typeface="楷体" pitchFamily="49" charset="-122"/>
              </a:rPr>
              <a:t>按劳分配</a:t>
            </a:r>
            <a:r>
              <a:rPr lang="zh-CN" altLang="en-US" sz="3600" dirty="0" smtClean="0">
                <a:latin typeface="黑体" pitchFamily="49" charset="-122"/>
                <a:ea typeface="黑体" pitchFamily="49" charset="-122"/>
              </a:rPr>
              <a:t>为主体、</a:t>
            </a:r>
            <a:r>
              <a:rPr lang="zh-CN" altLang="en-US" sz="3600" dirty="0" smtClean="0">
                <a:solidFill>
                  <a:srgbClr val="FF0000"/>
                </a:solidFill>
                <a:latin typeface="楷体" pitchFamily="49" charset="-122"/>
                <a:ea typeface="楷体" pitchFamily="49" charset="-122"/>
              </a:rPr>
              <a:t>多种分配方式并存</a:t>
            </a:r>
            <a:r>
              <a:rPr lang="zh-CN" altLang="en-US" sz="3600" dirty="0" smtClean="0">
                <a:latin typeface="黑体" pitchFamily="49" charset="-122"/>
                <a:ea typeface="黑体" pitchFamily="49" charset="-122"/>
              </a:rPr>
              <a:t>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分配制度</a:t>
            </a:r>
            <a:r>
              <a:rPr lang="zh-CN" altLang="en-US" sz="3600" dirty="0" smtClean="0">
                <a:latin typeface="黑体" pitchFamily="49" charset="-122"/>
                <a:ea typeface="黑体" pitchFamily="49" charset="-122"/>
              </a:rPr>
              <a:t>，鼓励一部分地区和一部分人先富起来，逐步消灭</a:t>
            </a:r>
            <a:r>
              <a:rPr lang="zh-CN" altLang="en-US" sz="3600" dirty="0" smtClean="0">
                <a:solidFill>
                  <a:srgbClr val="FF0000"/>
                </a:solidFill>
                <a:latin typeface="楷体" pitchFamily="49" charset="-122"/>
                <a:ea typeface="楷体" pitchFamily="49" charset="-122"/>
              </a:rPr>
              <a:t>贫穷</a:t>
            </a:r>
            <a:r>
              <a:rPr lang="zh-CN" altLang="en-US" sz="3600" dirty="0" smtClean="0">
                <a:latin typeface="黑体" pitchFamily="49" charset="-122"/>
                <a:ea typeface="黑体" pitchFamily="49" charset="-122"/>
              </a:rPr>
              <a:t>，达到</a:t>
            </a:r>
            <a:r>
              <a:rPr lang="zh-CN" altLang="en-US" sz="3600" dirty="0" smtClean="0">
                <a:solidFill>
                  <a:srgbClr val="FF0000"/>
                </a:solidFill>
                <a:latin typeface="楷体" pitchFamily="49" charset="-122"/>
                <a:ea typeface="楷体" pitchFamily="49" charset="-122"/>
              </a:rPr>
              <a:t>共同富裕</a:t>
            </a:r>
            <a:r>
              <a:rPr lang="zh-CN" altLang="en-US" sz="3600" dirty="0" smtClean="0">
                <a:latin typeface="黑体" pitchFamily="49" charset="-122"/>
                <a:ea typeface="黑体" pitchFamily="49" charset="-122"/>
              </a:rPr>
              <a:t>，在生产</a:t>
            </a:r>
          </a:p>
        </p:txBody>
      </p:sp>
      <p:sp>
        <p:nvSpPr>
          <p:cNvPr id="3" name="矩形 2"/>
          <p:cNvSpPr/>
          <p:nvPr/>
        </p:nvSpPr>
        <p:spPr>
          <a:xfrm>
            <a:off x="642910" y="84248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928926" y="85723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557648" y="1571612"/>
            <a:ext cx="100013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3414" y="2313186"/>
            <a:ext cx="50006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928926" y="2359732"/>
            <a:ext cx="50720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56082" y="309900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928794" y="3857628"/>
            <a:ext cx="378621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527492" y="542926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798760" y="5414516"/>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24</a:t>
            </a:fld>
            <a:endParaRPr lang="zh-CN" altLang="en-US"/>
          </a:p>
        </p:txBody>
      </p:sp>
      <p:sp>
        <p:nvSpPr>
          <p:cNvPr id="13" name="动作按钮: 第一张 12">
            <a:hlinkClick r:id="rId2" action="ppaction://hlinksldjump" highlightClick="1"/>
          </p:cNvPr>
          <p:cNvSpPr/>
          <p:nvPr/>
        </p:nvSpPr>
        <p:spPr>
          <a:xfrm>
            <a:off x="8715404" y="3214686"/>
            <a:ext cx="285752" cy="285728"/>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0"/>
                                        </p:tgtEl>
                                      </p:cBhvr>
                                    </p:animEffect>
                                    <p:set>
                                      <p:cBhvr>
                                        <p:cTn id="40" dur="1" fill="hold">
                                          <p:stCondLst>
                                            <p:cond delay="499"/>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发展和</a:t>
            </a:r>
            <a:r>
              <a:rPr lang="zh-CN" altLang="en-US" sz="3600" dirty="0" smtClean="0">
                <a:solidFill>
                  <a:srgbClr val="FF0000"/>
                </a:solidFill>
                <a:latin typeface="楷体" pitchFamily="49" charset="-122"/>
                <a:ea typeface="楷体" pitchFamily="49" charset="-122"/>
              </a:rPr>
              <a:t>社会财富增长</a:t>
            </a:r>
            <a:r>
              <a:rPr lang="zh-CN" altLang="en-US" sz="3600" dirty="0" smtClean="0">
                <a:latin typeface="黑体" pitchFamily="49" charset="-122"/>
                <a:ea typeface="黑体" pitchFamily="49" charset="-122"/>
              </a:rPr>
              <a:t>的基础上不断满足</a:t>
            </a:r>
            <a:r>
              <a:rPr lang="zh-CN" altLang="en-US" sz="3600" dirty="0" smtClean="0">
                <a:solidFill>
                  <a:srgbClr val="FF0000"/>
                </a:solidFill>
                <a:latin typeface="楷体" pitchFamily="49" charset="-122"/>
                <a:ea typeface="楷体" pitchFamily="49" charset="-122"/>
              </a:rPr>
              <a:t>人民日益增长的物质文化</a:t>
            </a:r>
            <a:r>
              <a:rPr lang="zh-CN" altLang="en-US" sz="3600" dirty="0" smtClean="0">
                <a:latin typeface="黑体" pitchFamily="49" charset="-122"/>
                <a:ea typeface="黑体" pitchFamily="49" charset="-122"/>
              </a:rPr>
              <a:t>需要，促进人的</a:t>
            </a:r>
            <a:r>
              <a:rPr lang="zh-CN" altLang="en-US" sz="3600" dirty="0" smtClean="0">
                <a:solidFill>
                  <a:srgbClr val="FF0000"/>
                </a:solidFill>
                <a:latin typeface="楷体" pitchFamily="49" charset="-122"/>
                <a:ea typeface="楷体" pitchFamily="49" charset="-122"/>
              </a:rPr>
              <a:t>全面发展</a:t>
            </a:r>
            <a:r>
              <a:rPr lang="zh-CN" altLang="en-US" sz="3600" dirty="0" smtClean="0">
                <a:latin typeface="黑体" pitchFamily="49" charset="-122"/>
                <a:ea typeface="黑体" pitchFamily="49" charset="-122"/>
              </a:rPr>
              <a:t>。发展是我们党执政兴国的</a:t>
            </a:r>
            <a:r>
              <a:rPr lang="zh-CN" altLang="en-US" sz="3600" dirty="0" smtClean="0">
                <a:solidFill>
                  <a:srgbClr val="FF0000"/>
                </a:solidFill>
                <a:latin typeface="楷体" pitchFamily="49" charset="-122"/>
                <a:ea typeface="楷体" pitchFamily="49" charset="-122"/>
              </a:rPr>
              <a:t>第一要务</a:t>
            </a:r>
            <a:r>
              <a:rPr lang="zh-CN" altLang="en-US" sz="3600" dirty="0" smtClean="0">
                <a:latin typeface="黑体" pitchFamily="49" charset="-122"/>
                <a:ea typeface="黑体" pitchFamily="49" charset="-122"/>
              </a:rPr>
              <a:t>。各项工作都要把</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有利于</a:t>
            </a:r>
            <a:r>
              <a:rPr lang="zh-CN" altLang="en-US" sz="3600" dirty="0" smtClean="0">
                <a:latin typeface="黑体" pitchFamily="49" charset="-122"/>
                <a:ea typeface="黑体" pitchFamily="49" charset="-122"/>
              </a:rPr>
              <a:t>发展社会主义社会的</a:t>
            </a:r>
            <a:r>
              <a:rPr lang="zh-CN" altLang="en-US" sz="3600" dirty="0" smtClean="0">
                <a:solidFill>
                  <a:srgbClr val="FF0000"/>
                </a:solidFill>
                <a:latin typeface="楷体" pitchFamily="49" charset="-122"/>
                <a:ea typeface="楷体" pitchFamily="49" charset="-122"/>
              </a:rPr>
              <a:t>生产力</a:t>
            </a:r>
            <a:r>
              <a:rPr lang="zh-CN" altLang="en-US" sz="3600" dirty="0" smtClean="0">
                <a:latin typeface="黑体" pitchFamily="49" charset="-122"/>
                <a:ea typeface="黑体" pitchFamily="49" charset="-122"/>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有利于</a:t>
            </a:r>
            <a:r>
              <a:rPr lang="zh-CN" altLang="en-US" sz="3600" dirty="0" smtClean="0">
                <a:latin typeface="黑体" pitchFamily="49" charset="-122"/>
                <a:ea typeface="黑体" pitchFamily="49" charset="-122"/>
              </a:rPr>
              <a:t>增强社会主义国家的</a:t>
            </a:r>
            <a:r>
              <a:rPr lang="zh-CN" altLang="en-US" sz="3600" dirty="0" smtClean="0">
                <a:solidFill>
                  <a:srgbClr val="FF0000"/>
                </a:solidFill>
                <a:latin typeface="楷体" pitchFamily="49" charset="-122"/>
                <a:ea typeface="楷体" pitchFamily="49" charset="-122"/>
              </a:rPr>
              <a:t>综合国力</a:t>
            </a:r>
            <a:r>
              <a:rPr lang="zh-CN" altLang="en-US" sz="3600" dirty="0" smtClean="0">
                <a:latin typeface="黑体" pitchFamily="49" charset="-122"/>
                <a:ea typeface="黑体" pitchFamily="49" charset="-122"/>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有利于</a:t>
            </a:r>
            <a:r>
              <a:rPr lang="zh-CN" altLang="en-US" sz="3600" dirty="0" smtClean="0">
                <a:latin typeface="黑体" pitchFamily="49" charset="-122"/>
                <a:ea typeface="黑体" pitchFamily="49" charset="-122"/>
              </a:rPr>
              <a:t>提高人民的</a:t>
            </a:r>
            <a:r>
              <a:rPr lang="zh-CN" altLang="en-US" sz="3600" dirty="0" smtClean="0">
                <a:solidFill>
                  <a:srgbClr val="FF0000"/>
                </a:solidFill>
                <a:latin typeface="楷体" pitchFamily="49" charset="-122"/>
                <a:ea typeface="楷体" pitchFamily="49" charset="-122"/>
              </a:rPr>
              <a:t>生活水平</a:t>
            </a:r>
            <a:r>
              <a:rPr lang="zh-CN" altLang="en-US" sz="3600" dirty="0" smtClean="0">
                <a:latin typeface="黑体" pitchFamily="49" charset="-122"/>
                <a:ea typeface="黑体" pitchFamily="49" charset="-122"/>
              </a:rPr>
              <a:t>，作为总的出发点和检验</a:t>
            </a:r>
          </a:p>
        </p:txBody>
      </p:sp>
      <p:sp>
        <p:nvSpPr>
          <p:cNvPr id="3" name="矩形 2"/>
          <p:cNvSpPr/>
          <p:nvPr/>
        </p:nvSpPr>
        <p:spPr>
          <a:xfrm>
            <a:off x="1968434" y="844786"/>
            <a:ext cx="2731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86220" y="1584058"/>
            <a:ext cx="50006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000100" y="2414120"/>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44278" y="3143248"/>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786182" y="3929066"/>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313310" y="469783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70670" y="550070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25</a:t>
            </a:fld>
            <a:endParaRPr lang="zh-CN" altLang="en-US"/>
          </a:p>
        </p:txBody>
      </p:sp>
      <p:sp>
        <p:nvSpPr>
          <p:cNvPr id="11" name="动作按钮: 第一张 10">
            <a:hlinkClick r:id="rId2" action="ppaction://hlinksldjump" highlightClick="1"/>
          </p:cNvPr>
          <p:cNvSpPr/>
          <p:nvPr/>
        </p:nvSpPr>
        <p:spPr>
          <a:xfrm>
            <a:off x="8715404" y="4071942"/>
            <a:ext cx="285752" cy="285728"/>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标准，尊重</a:t>
            </a:r>
            <a:r>
              <a:rPr lang="zh-CN" altLang="en-US" sz="3600" dirty="0" smtClean="0">
                <a:solidFill>
                  <a:srgbClr val="FF0000"/>
                </a:solidFill>
                <a:latin typeface="楷体" pitchFamily="49" charset="-122"/>
                <a:ea typeface="楷体" pitchFamily="49" charset="-122"/>
              </a:rPr>
              <a:t>劳动</a:t>
            </a:r>
            <a:r>
              <a:rPr lang="zh-CN" altLang="en-US" sz="3600" dirty="0" smtClean="0">
                <a:latin typeface="黑体" pitchFamily="49" charset="-122"/>
                <a:ea typeface="黑体" pitchFamily="49" charset="-122"/>
              </a:rPr>
              <a:t>、尊重</a:t>
            </a:r>
            <a:r>
              <a:rPr lang="zh-CN" altLang="en-US" sz="3600" dirty="0" smtClean="0">
                <a:solidFill>
                  <a:srgbClr val="FF0000"/>
                </a:solidFill>
                <a:latin typeface="楷体" pitchFamily="49" charset="-122"/>
                <a:ea typeface="楷体" pitchFamily="49" charset="-122"/>
              </a:rPr>
              <a:t>知识</a:t>
            </a:r>
            <a:r>
              <a:rPr lang="zh-CN" altLang="en-US" sz="3600" dirty="0" smtClean="0">
                <a:latin typeface="黑体" pitchFamily="49" charset="-122"/>
                <a:ea typeface="黑体" pitchFamily="49" charset="-122"/>
              </a:rPr>
              <a:t>、尊重</a:t>
            </a:r>
            <a:r>
              <a:rPr lang="zh-CN" altLang="en-US" sz="3600" dirty="0" smtClean="0">
                <a:solidFill>
                  <a:srgbClr val="FF0000"/>
                </a:solidFill>
                <a:latin typeface="楷体" pitchFamily="49" charset="-122"/>
                <a:ea typeface="楷体" pitchFamily="49" charset="-122"/>
              </a:rPr>
              <a:t>人才</a:t>
            </a:r>
            <a:r>
              <a:rPr lang="zh-CN" altLang="en-US" sz="3600" dirty="0" smtClean="0">
                <a:latin typeface="黑体" pitchFamily="49" charset="-122"/>
                <a:ea typeface="黑体" pitchFamily="49" charset="-122"/>
              </a:rPr>
              <a:t>、尊重</a:t>
            </a:r>
            <a:r>
              <a:rPr lang="zh-CN" altLang="en-US" sz="3600" dirty="0" smtClean="0">
                <a:solidFill>
                  <a:srgbClr val="FF0000"/>
                </a:solidFill>
                <a:latin typeface="楷体" pitchFamily="49" charset="-122"/>
                <a:ea typeface="楷体" pitchFamily="49" charset="-122"/>
              </a:rPr>
              <a:t>创造</a:t>
            </a:r>
            <a:r>
              <a:rPr lang="zh-CN" altLang="en-US" sz="3600" dirty="0" smtClean="0">
                <a:latin typeface="黑体" pitchFamily="49" charset="-122"/>
                <a:ea typeface="黑体" pitchFamily="49" charset="-122"/>
              </a:rPr>
              <a:t>，做到发展为了</a:t>
            </a:r>
            <a:r>
              <a:rPr lang="zh-CN" altLang="en-US" sz="3600" dirty="0" smtClean="0">
                <a:solidFill>
                  <a:srgbClr val="FF0000"/>
                </a:solidFill>
                <a:latin typeface="楷体" pitchFamily="49" charset="-122"/>
                <a:ea typeface="楷体" pitchFamily="49" charset="-122"/>
              </a:rPr>
              <a:t>人民</a:t>
            </a:r>
            <a:r>
              <a:rPr lang="zh-CN" altLang="en-US" sz="3600" dirty="0" smtClean="0">
                <a:latin typeface="黑体" pitchFamily="49" charset="-122"/>
                <a:ea typeface="黑体" pitchFamily="49" charset="-122"/>
              </a:rPr>
              <a:t>、发展依靠</a:t>
            </a:r>
            <a:r>
              <a:rPr lang="zh-CN" altLang="en-US" sz="3600" dirty="0" smtClean="0">
                <a:solidFill>
                  <a:srgbClr val="FF0000"/>
                </a:solidFill>
                <a:latin typeface="楷体" pitchFamily="49" charset="-122"/>
                <a:ea typeface="楷体" pitchFamily="49" charset="-122"/>
              </a:rPr>
              <a:t>人民</a:t>
            </a:r>
            <a:r>
              <a:rPr lang="zh-CN" altLang="en-US" sz="3600" dirty="0" smtClean="0">
                <a:latin typeface="黑体" pitchFamily="49" charset="-122"/>
                <a:ea typeface="黑体" pitchFamily="49" charset="-122"/>
              </a:rPr>
              <a:t>、发展成果由</a:t>
            </a:r>
            <a:r>
              <a:rPr lang="zh-CN" altLang="en-US" sz="3600" dirty="0" smtClean="0">
                <a:solidFill>
                  <a:srgbClr val="FF0000"/>
                </a:solidFill>
                <a:latin typeface="楷体" pitchFamily="49" charset="-122"/>
                <a:ea typeface="楷体" pitchFamily="49" charset="-122"/>
              </a:rPr>
              <a:t>人民</a:t>
            </a:r>
            <a:r>
              <a:rPr lang="zh-CN" altLang="en-US" sz="3600" dirty="0" smtClean="0">
                <a:latin typeface="黑体" pitchFamily="49" charset="-122"/>
                <a:ea typeface="黑体" pitchFamily="49" charset="-122"/>
              </a:rPr>
              <a:t>共享。跨入新世纪，我国进入全面建设小康社会、加快推进社会主义现代化的新的发展阶段。必须按照中国特色社会主义事业</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总体布局</a:t>
            </a:r>
            <a:r>
              <a:rPr lang="zh-CN" altLang="en-US" sz="3600" dirty="0" smtClean="0">
                <a:latin typeface="黑体" pitchFamily="49" charset="-122"/>
                <a:ea typeface="黑体" pitchFamily="49" charset="-122"/>
              </a:rPr>
              <a:t>，全面推进</a:t>
            </a:r>
            <a:r>
              <a:rPr lang="zh-CN" altLang="en-US" sz="3600" dirty="0" smtClean="0">
                <a:solidFill>
                  <a:srgbClr val="FF0000"/>
                </a:solidFill>
                <a:latin typeface="楷体" pitchFamily="49" charset="-122"/>
                <a:ea typeface="楷体" pitchFamily="49" charset="-122"/>
              </a:rPr>
              <a:t>经济</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政治</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文</a:t>
            </a:r>
          </a:p>
        </p:txBody>
      </p:sp>
      <p:sp>
        <p:nvSpPr>
          <p:cNvPr id="3" name="矩形 2"/>
          <p:cNvSpPr/>
          <p:nvPr/>
        </p:nvSpPr>
        <p:spPr>
          <a:xfrm>
            <a:off x="2840438" y="84248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131058" y="84248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402326" y="815290"/>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485418" y="161355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599326" y="161355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027294" y="239937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85380" y="238462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315612" y="547120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86880" y="546890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858148" y="542926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4"/>
          <p:cNvSpPr>
            <a:spLocks noGrp="1"/>
          </p:cNvSpPr>
          <p:nvPr>
            <p:ph type="sldNum" sz="quarter" idx="12"/>
          </p:nvPr>
        </p:nvSpPr>
        <p:spPr/>
        <p:txBody>
          <a:bodyPr/>
          <a:lstStyle/>
          <a:p>
            <a:fld id="{0C913308-F349-4B6D-A68A-DD1791B4A57B}" type="slidenum">
              <a:rPr lang="zh-CN" altLang="en-US" smtClean="0"/>
              <a:pPr/>
              <a:t>26</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solidFill>
                  <a:srgbClr val="FF0000"/>
                </a:solidFill>
                <a:latin typeface="楷体" pitchFamily="49" charset="-122"/>
                <a:ea typeface="楷体" pitchFamily="49" charset="-122"/>
              </a:rPr>
              <a:t>化</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社会</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生态文明</a:t>
            </a:r>
            <a:r>
              <a:rPr lang="zh-CN" altLang="en-US" sz="3600" dirty="0" smtClean="0">
                <a:latin typeface="黑体" pitchFamily="49" charset="-122"/>
                <a:ea typeface="黑体" pitchFamily="49" charset="-122"/>
              </a:rPr>
              <a:t>建设。在新世纪新阶段，</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经济和社会发展的战略目标</a:t>
            </a:r>
            <a:r>
              <a:rPr lang="zh-CN" altLang="en-US" sz="3600" dirty="0" smtClean="0">
                <a:latin typeface="黑体" pitchFamily="49" charset="-122"/>
                <a:ea typeface="黑体" pitchFamily="49" charset="-122"/>
              </a:rPr>
              <a:t>是，巩固和发展已经初步达到的</a:t>
            </a:r>
            <a:r>
              <a:rPr lang="zh-CN" altLang="en-US" sz="3600" dirty="0" smtClean="0">
                <a:solidFill>
                  <a:srgbClr val="FF0000"/>
                </a:solidFill>
                <a:latin typeface="楷体" pitchFamily="49" charset="-122"/>
                <a:ea typeface="楷体" pitchFamily="49" charset="-122"/>
              </a:rPr>
              <a:t>小康水平</a:t>
            </a:r>
            <a:r>
              <a:rPr lang="zh-CN" altLang="en-US" sz="3600" dirty="0" smtClean="0">
                <a:latin typeface="黑体" pitchFamily="49" charset="-122"/>
                <a:ea typeface="黑体" pitchFamily="49" charset="-122"/>
              </a:rPr>
              <a:t>，到建党一百年时，建成惠及十几亿人口的更高水平的</a:t>
            </a:r>
            <a:r>
              <a:rPr lang="zh-CN" altLang="en-US" sz="3600" dirty="0" smtClean="0">
                <a:solidFill>
                  <a:srgbClr val="FF0000"/>
                </a:solidFill>
                <a:latin typeface="楷体" pitchFamily="49" charset="-122"/>
                <a:ea typeface="楷体" pitchFamily="49" charset="-122"/>
              </a:rPr>
              <a:t>小康社会</a:t>
            </a:r>
            <a:r>
              <a:rPr lang="zh-CN" altLang="en-US" sz="3600" dirty="0" smtClean="0">
                <a:latin typeface="黑体" pitchFamily="49" charset="-122"/>
                <a:ea typeface="黑体" pitchFamily="49" charset="-122"/>
              </a:rPr>
              <a:t>；到建国一百年时，人均国内生产总值达到</a:t>
            </a:r>
            <a:r>
              <a:rPr lang="zh-CN" altLang="en-US" sz="3600" dirty="0" smtClean="0">
                <a:solidFill>
                  <a:srgbClr val="FF0000"/>
                </a:solidFill>
                <a:latin typeface="楷体" pitchFamily="49" charset="-122"/>
                <a:ea typeface="楷体" pitchFamily="49" charset="-122"/>
              </a:rPr>
              <a:t>中等发达</a:t>
            </a:r>
            <a:r>
              <a:rPr lang="zh-CN" altLang="en-US" sz="3600" dirty="0" smtClean="0">
                <a:latin typeface="黑体" pitchFamily="49" charset="-122"/>
                <a:ea typeface="黑体" pitchFamily="49" charset="-122"/>
              </a:rPr>
              <a:t>国家水平，基本实现现代化。</a:t>
            </a:r>
          </a:p>
        </p:txBody>
      </p:sp>
      <p:sp>
        <p:nvSpPr>
          <p:cNvPr id="3" name="矩形 2"/>
          <p:cNvSpPr/>
          <p:nvPr/>
        </p:nvSpPr>
        <p:spPr>
          <a:xfrm>
            <a:off x="71406" y="85723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384616" y="84248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714876" y="842484"/>
            <a:ext cx="17735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902392" y="239937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14782" y="3185190"/>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155950" y="3899570"/>
            <a:ext cx="18006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914838" y="464344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27228" y="5458760"/>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27</a:t>
            </a:fld>
            <a:endParaRPr lang="zh-CN" altLang="en-US"/>
          </a:p>
        </p:txBody>
      </p:sp>
      <p:sp>
        <p:nvSpPr>
          <p:cNvPr id="12" name="动作按钮: 第一张 11">
            <a:hlinkClick r:id="rId2" action="ppaction://hlinksldjump" highlightClick="1"/>
          </p:cNvPr>
          <p:cNvSpPr/>
          <p:nvPr/>
        </p:nvSpPr>
        <p:spPr>
          <a:xfrm>
            <a:off x="442912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动作按钮: 第一张 13">
            <a:hlinkClick r:id="rId3" action="ppaction://hlinksldjump" highlightClick="1"/>
          </p:cNvPr>
          <p:cNvSpPr/>
          <p:nvPr/>
        </p:nvSpPr>
        <p:spPr>
          <a:xfrm>
            <a:off x="8715404" y="1785926"/>
            <a:ext cx="285752" cy="285728"/>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22" presetClass="exit" presetSubtype="8" fill="hold" grpId="0" nodeType="with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par>
                                <p:cTn id="36" presetID="22" presetClass="exit" presetSubtype="8" fill="hold" grpId="0" nodeType="withEffect">
                                  <p:stCondLst>
                                    <p:cond delay="0"/>
                                  </p:stCondLst>
                                  <p:childTnLst>
                                    <p:animEffect transition="out" filter="wipe(left)">
                                      <p:cBhvr>
                                        <p:cTn id="37" dur="500"/>
                                        <p:tgtEl>
                                          <p:spTgt spid="10"/>
                                        </p:tgtEl>
                                      </p:cBhvr>
                                    </p:animEffect>
                                    <p:set>
                                      <p:cBhvr>
                                        <p:cTn id="3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在社会主义初级阶段的基本路线</a:t>
            </a:r>
            <a:r>
              <a:rPr lang="zh-CN" altLang="en-US" sz="3600" dirty="0" smtClean="0">
                <a:latin typeface="黑体" pitchFamily="49" charset="-122"/>
                <a:ea typeface="黑体" pitchFamily="49" charset="-122"/>
              </a:rPr>
              <a:t>是：领导和团结全国各族人民，以</a:t>
            </a:r>
            <a:r>
              <a:rPr lang="zh-CN" altLang="en-US" sz="3600" dirty="0" smtClean="0">
                <a:solidFill>
                  <a:srgbClr val="FF0000"/>
                </a:solidFill>
                <a:latin typeface="楷体" pitchFamily="49" charset="-122"/>
                <a:ea typeface="楷体" pitchFamily="49" charset="-122"/>
              </a:rPr>
              <a:t>经济建设</a:t>
            </a:r>
            <a:r>
              <a:rPr lang="zh-CN" altLang="en-US" sz="3600" dirty="0" smtClean="0">
                <a:latin typeface="黑体" pitchFamily="49" charset="-122"/>
                <a:ea typeface="黑体" pitchFamily="49" charset="-122"/>
              </a:rPr>
              <a:t>为中心，坚持</a:t>
            </a:r>
            <a:r>
              <a:rPr lang="zh-CN" altLang="en-US" sz="3600" dirty="0" smtClean="0">
                <a:solidFill>
                  <a:srgbClr val="FF0000"/>
                </a:solidFill>
                <a:latin typeface="楷体" pitchFamily="49" charset="-122"/>
                <a:ea typeface="楷体" pitchFamily="49" charset="-122"/>
              </a:rPr>
              <a:t>四项基本原则</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改革开放</a:t>
            </a:r>
            <a:r>
              <a:rPr lang="zh-CN" altLang="en-US" sz="3600" dirty="0" smtClean="0">
                <a:latin typeface="黑体" pitchFamily="49" charset="-122"/>
                <a:ea typeface="黑体" pitchFamily="49" charset="-122"/>
              </a:rPr>
              <a:t>，自力更生，艰苦创业，为把我国建设成为</a:t>
            </a:r>
            <a:r>
              <a:rPr lang="zh-CN" altLang="en-US" sz="3600" dirty="0" smtClean="0">
                <a:solidFill>
                  <a:srgbClr val="FF0000"/>
                </a:solidFill>
                <a:latin typeface="楷体" pitchFamily="49" charset="-122"/>
                <a:ea typeface="楷体" pitchFamily="49" charset="-122"/>
              </a:rPr>
              <a:t>富强民主文明和谐</a:t>
            </a:r>
            <a:r>
              <a:rPr lang="zh-CN" altLang="en-US" sz="3600" dirty="0" smtClean="0">
                <a:latin typeface="黑体" pitchFamily="49" charset="-122"/>
                <a:ea typeface="黑体" pitchFamily="49" charset="-122"/>
              </a:rPr>
              <a:t>的社会主义现代化国家而奋斗。</a:t>
            </a:r>
          </a:p>
        </p:txBody>
      </p:sp>
      <p:sp>
        <p:nvSpPr>
          <p:cNvPr id="4" name="矩形 3"/>
          <p:cNvSpPr/>
          <p:nvPr/>
        </p:nvSpPr>
        <p:spPr>
          <a:xfrm>
            <a:off x="1027294" y="2744116"/>
            <a:ext cx="17735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599326" y="2825698"/>
            <a:ext cx="264320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500166" y="354468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227256" y="4244314"/>
            <a:ext cx="36875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28</a:t>
            </a:fld>
            <a:endParaRPr lang="zh-CN" altLang="en-US"/>
          </a:p>
        </p:txBody>
      </p:sp>
      <p:sp>
        <p:nvSpPr>
          <p:cNvPr id="10" name="动作按钮: 第一张 9">
            <a:hlinkClick r:id="rId2" action="ppaction://hlinksldjump" highlightClick="1"/>
          </p:cNvPr>
          <p:cNvSpPr/>
          <p:nvPr/>
        </p:nvSpPr>
        <p:spPr>
          <a:xfrm>
            <a:off x="4321967"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中国共产党在领导社会主义事业中，必须坚持以</a:t>
            </a:r>
            <a:r>
              <a:rPr lang="zh-CN" altLang="en-US" sz="3600" dirty="0" smtClean="0">
                <a:solidFill>
                  <a:srgbClr val="FF0000"/>
                </a:solidFill>
                <a:latin typeface="楷体" pitchFamily="49" charset="-122"/>
                <a:ea typeface="楷体" pitchFamily="49" charset="-122"/>
              </a:rPr>
              <a:t>经济建设</a:t>
            </a:r>
            <a:r>
              <a:rPr lang="zh-CN" altLang="en-US" sz="3600" dirty="0" smtClean="0">
                <a:latin typeface="黑体" pitchFamily="49" charset="-122"/>
                <a:ea typeface="黑体" pitchFamily="49" charset="-122"/>
              </a:rPr>
              <a:t>为中心，其他各项工作都服从和服务于这个中心。要抓紧时机，加快发展，实施</a:t>
            </a:r>
            <a:r>
              <a:rPr lang="zh-CN" altLang="en-US" sz="3600" dirty="0" smtClean="0">
                <a:solidFill>
                  <a:srgbClr val="FF0000"/>
                </a:solidFill>
                <a:latin typeface="楷体" pitchFamily="49" charset="-122"/>
                <a:ea typeface="楷体" pitchFamily="49" charset="-122"/>
              </a:rPr>
              <a:t>科教兴国</a:t>
            </a:r>
            <a:r>
              <a:rPr lang="zh-CN" altLang="en-US" sz="3600" dirty="0" smtClean="0">
                <a:latin typeface="黑体" pitchFamily="49" charset="-122"/>
                <a:ea typeface="黑体" pitchFamily="49" charset="-122"/>
              </a:rPr>
              <a:t>战略、</a:t>
            </a:r>
            <a:r>
              <a:rPr lang="zh-CN" altLang="en-US" sz="3600" dirty="0" smtClean="0">
                <a:solidFill>
                  <a:srgbClr val="FF0000"/>
                </a:solidFill>
                <a:latin typeface="楷体" pitchFamily="49" charset="-122"/>
                <a:ea typeface="楷体" pitchFamily="49" charset="-122"/>
              </a:rPr>
              <a:t>人才强国</a:t>
            </a:r>
            <a:r>
              <a:rPr lang="zh-CN" altLang="en-US" sz="3600" dirty="0" smtClean="0">
                <a:latin typeface="黑体" pitchFamily="49" charset="-122"/>
                <a:ea typeface="黑体" pitchFamily="49" charset="-122"/>
              </a:rPr>
              <a:t>战略和</a:t>
            </a:r>
            <a:r>
              <a:rPr lang="zh-CN" altLang="en-US" sz="3600" dirty="0" smtClean="0">
                <a:solidFill>
                  <a:srgbClr val="FF0000"/>
                </a:solidFill>
                <a:latin typeface="楷体" pitchFamily="49" charset="-122"/>
                <a:ea typeface="楷体" pitchFamily="49" charset="-122"/>
              </a:rPr>
              <a:t>可持续发展</a:t>
            </a:r>
            <a:r>
              <a:rPr lang="zh-CN" altLang="en-US" sz="3600" dirty="0" smtClean="0">
                <a:latin typeface="黑体" pitchFamily="49" charset="-122"/>
                <a:ea typeface="黑体" pitchFamily="49" charset="-122"/>
              </a:rPr>
              <a:t>战略，充分发挥科学技术作为第一生产力的作用，依靠科技进步，提高劳动者素质，促进国民经济</a:t>
            </a:r>
            <a:r>
              <a:rPr lang="zh-CN" altLang="en-US" sz="3600" dirty="0" smtClean="0">
                <a:solidFill>
                  <a:srgbClr val="FF0000"/>
                </a:solidFill>
                <a:latin typeface="楷体" pitchFamily="49" charset="-122"/>
                <a:ea typeface="楷体" pitchFamily="49" charset="-122"/>
              </a:rPr>
              <a:t>又好又快</a:t>
            </a:r>
            <a:r>
              <a:rPr lang="zh-CN" altLang="en-US" sz="3600" dirty="0" smtClean="0">
                <a:latin typeface="黑体" pitchFamily="49" charset="-122"/>
                <a:ea typeface="黑体" pitchFamily="49" charset="-122"/>
              </a:rPr>
              <a:t>发展。</a:t>
            </a:r>
          </a:p>
        </p:txBody>
      </p:sp>
      <p:sp>
        <p:nvSpPr>
          <p:cNvPr id="4" name="矩形 3"/>
          <p:cNvSpPr/>
          <p:nvPr/>
        </p:nvSpPr>
        <p:spPr>
          <a:xfrm>
            <a:off x="2886984" y="1288162"/>
            <a:ext cx="17735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143504" y="2769008"/>
            <a:ext cx="18177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00034" y="3557128"/>
            <a:ext cx="189379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786182" y="3571876"/>
            <a:ext cx="22860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443608" y="5868036"/>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29</a:t>
            </a:fld>
            <a:endParaRPr lang="zh-CN" altLang="en-US"/>
          </a:p>
        </p:txBody>
      </p:sp>
      <p:sp>
        <p:nvSpPr>
          <p:cNvPr id="9" name="动作按钮: 第一张 8">
            <a:hlinkClick r:id="rId2" action="ppaction://hlinksldjump" highlightClick="1"/>
          </p:cNvPr>
          <p:cNvSpPr/>
          <p:nvPr/>
        </p:nvSpPr>
        <p:spPr>
          <a:xfrm>
            <a:off x="6715140"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7" name="TextBox 6"/>
          <p:cNvSpPr txBox="1"/>
          <p:nvPr/>
        </p:nvSpPr>
        <p:spPr>
          <a:xfrm>
            <a:off x="5072066" y="315224"/>
            <a:ext cx="3504486" cy="4918269"/>
          </a:xfrm>
          <a:prstGeom prst="rect">
            <a:avLst/>
          </a:prstGeom>
          <a:noFill/>
        </p:spPr>
        <p:txBody>
          <a:bodyPr wrap="none" rtlCol="0">
            <a:spAutoFit/>
          </a:bodyPr>
          <a:lstStyle/>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2" action="ppaction://hlinksldjump"/>
              </a:rPr>
              <a:t>社会主义市场经济</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3" action="ppaction://hlinksldjump"/>
              </a:rPr>
              <a:t>社会主义民主政治</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4" action="ppaction://hlinksldjump"/>
              </a:rPr>
              <a:t>社会主义先进文化</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5" action="ppaction://hlinksldjump"/>
              </a:rPr>
              <a:t>社会主义和谐社会</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6" action="ppaction://hlinksldjump"/>
              </a:rPr>
              <a:t>社会主义生态文明</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7" action="ppaction://hlinksldjump"/>
              </a:rPr>
              <a:t>党对军队的领导</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8" action="ppaction://hlinksldjump"/>
              </a:rPr>
              <a:t>社会主义民族关系</a:t>
            </a:r>
            <a:endParaRPr lang="en-US" altLang="zh-CN" sz="2800" dirty="0" smtClean="0">
              <a:solidFill>
                <a:srgbClr val="0000CC"/>
              </a:solidFill>
              <a:latin typeface="黑体" pitchFamily="49" charset="-122"/>
              <a:ea typeface="黑体" pitchFamily="49" charset="-122"/>
            </a:endParaRPr>
          </a:p>
        </p:txBody>
      </p:sp>
      <p:sp>
        <p:nvSpPr>
          <p:cNvPr id="5" name="TextBox 4"/>
          <p:cNvSpPr txBox="1"/>
          <p:nvPr/>
        </p:nvSpPr>
        <p:spPr>
          <a:xfrm>
            <a:off x="422690" y="320059"/>
            <a:ext cx="3863558" cy="5398401"/>
          </a:xfrm>
          <a:prstGeom prst="rect">
            <a:avLst/>
          </a:prstGeom>
          <a:noFill/>
        </p:spPr>
        <p:txBody>
          <a:bodyPr wrap="none" rtlCol="0">
            <a:spAutoFit/>
          </a:bodyPr>
          <a:lstStyle/>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9" action="ppaction://hlinksldjump"/>
              </a:rPr>
              <a:t>三个有利于</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en-US" altLang="zh-CN"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0" action="ppaction://hlinksldjump"/>
              </a:rPr>
              <a:t>五位一体建设总布局</a:t>
            </a:r>
            <a:endParaRPr lang="en-US" altLang="zh-CN" sz="2800" dirty="0" smtClean="0">
              <a:solidFill>
                <a:srgbClr val="0000CC"/>
              </a:solidFill>
              <a:latin typeface="黑体" pitchFamily="49" charset="-122"/>
              <a:ea typeface="黑体" pitchFamily="49" charset="-122"/>
            </a:endParaRPr>
          </a:p>
          <a:p>
            <a:pPr>
              <a:spcBef>
                <a:spcPts val="1200"/>
              </a:spcBef>
              <a:spcAft>
                <a:spcPts val="1200"/>
              </a:spcAft>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1" action="ppaction://hlinksldjump"/>
              </a:rPr>
              <a:t>新阶段经济社会发展</a:t>
            </a:r>
            <a:r>
              <a:rPr lang="en-US" altLang="zh-CN" sz="2800" dirty="0" smtClean="0">
                <a:solidFill>
                  <a:srgbClr val="0000CC"/>
                </a:solidFill>
                <a:latin typeface="黑体" pitchFamily="49" charset="-122"/>
                <a:ea typeface="黑体" pitchFamily="49" charset="-122"/>
              </a:rPr>
              <a:t/>
            </a:r>
            <a:br>
              <a:rPr lang="en-US" altLang="zh-CN" sz="2800" dirty="0" smtClean="0">
                <a:solidFill>
                  <a:srgbClr val="0000CC"/>
                </a:solidFill>
                <a:latin typeface="黑体" pitchFamily="49" charset="-122"/>
                <a:ea typeface="黑体" pitchFamily="49" charset="-122"/>
              </a:rPr>
            </a:b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1" action="ppaction://hlinksldjump"/>
              </a:rPr>
              <a:t>战略目标</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2" action="ppaction://hlinksldjump"/>
              </a:rPr>
              <a:t>初级阶段的基本路线</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3" action="ppaction://hlinksldjump"/>
              </a:rPr>
              <a:t>党的工作中心</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4" action="ppaction://hlinksldjump"/>
              </a:rPr>
              <a:t>四项基本原则</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5" action="ppaction://hlinksldjump"/>
              </a:rPr>
              <a:t>改革开放</a:t>
            </a:r>
            <a:r>
              <a:rPr lang="zh-CN" altLang="en-US" sz="2800" dirty="0" smtClean="0">
                <a:solidFill>
                  <a:srgbClr val="0000CC"/>
                </a:solidFill>
                <a:latin typeface="黑体" pitchFamily="49" charset="-122"/>
                <a:ea typeface="黑体" pitchFamily="49" charset="-122"/>
              </a:rPr>
              <a:t> </a:t>
            </a:r>
            <a:endParaRPr lang="en-US" altLang="zh-CN" sz="2800" dirty="0" smtClean="0">
              <a:solidFill>
                <a:srgbClr val="0000CC"/>
              </a:solidFill>
              <a:latin typeface="黑体" pitchFamily="49" charset="-122"/>
              <a:ea typeface="黑体" pitchFamily="49" charset="-122"/>
            </a:endParaRPr>
          </a:p>
        </p:txBody>
      </p:sp>
      <p:sp>
        <p:nvSpPr>
          <p:cNvPr id="8" name="TextBox 7"/>
          <p:cNvSpPr txBox="1"/>
          <p:nvPr/>
        </p:nvSpPr>
        <p:spPr>
          <a:xfrm>
            <a:off x="1785918" y="5857892"/>
            <a:ext cx="5724644" cy="461665"/>
          </a:xfrm>
          <a:prstGeom prst="rect">
            <a:avLst/>
          </a:prstGeom>
          <a:noFill/>
          <a:ln w="19050">
            <a:solidFill>
              <a:srgbClr val="FF5050"/>
            </a:solidFill>
          </a:ln>
        </p:spPr>
        <p:txBody>
          <a:bodyPr wrap="none" rtlCol="0">
            <a:spAutoFit/>
          </a:bodyPr>
          <a:lstStyle/>
          <a:p>
            <a:r>
              <a:rPr lang="zh-CN" altLang="en-US" sz="2400" dirty="0" smtClean="0">
                <a:solidFill>
                  <a:srgbClr val="FF5050"/>
                </a:solidFill>
                <a:latin typeface="黑体" pitchFamily="49" charset="-122"/>
                <a:ea typeface="黑体" pitchFamily="49" charset="-122"/>
              </a:rPr>
              <a:t>可以连贯学习，也可以选择主题加深印象</a:t>
            </a:r>
            <a:endParaRPr lang="zh-CN" altLang="en-US" sz="2400"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坚持</a:t>
            </a:r>
            <a:r>
              <a:rPr lang="zh-CN" altLang="en-US" sz="3600" dirty="0" smtClean="0">
                <a:solidFill>
                  <a:srgbClr val="FF0000"/>
                </a:solidFill>
                <a:latin typeface="楷体" pitchFamily="49" charset="-122"/>
                <a:ea typeface="楷体" pitchFamily="49" charset="-122"/>
              </a:rPr>
              <a:t>社会主义道路</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人民民主专政</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中国共产党的领导</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马克思列宁主义毛泽东思想</a:t>
            </a:r>
            <a:r>
              <a:rPr lang="zh-CN" altLang="en-US" sz="3600" dirty="0" smtClean="0">
                <a:latin typeface="黑体" pitchFamily="49" charset="-122"/>
                <a:ea typeface="黑体" pitchFamily="49" charset="-122"/>
              </a:rPr>
              <a:t>这</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四项基本原则</a:t>
            </a:r>
            <a:r>
              <a:rPr lang="zh-CN" altLang="en-US" sz="3600" dirty="0" smtClean="0">
                <a:latin typeface="黑体" pitchFamily="49" charset="-122"/>
                <a:ea typeface="黑体" pitchFamily="49" charset="-122"/>
              </a:rPr>
              <a:t>，是我们的立国之本。在社会主义现代化建设的整个过程中，必须坚持四项基本原则，反对资产阶级自由化。</a:t>
            </a:r>
          </a:p>
        </p:txBody>
      </p:sp>
      <p:sp>
        <p:nvSpPr>
          <p:cNvPr id="4" name="矩形 3"/>
          <p:cNvSpPr/>
          <p:nvPr/>
        </p:nvSpPr>
        <p:spPr>
          <a:xfrm>
            <a:off x="2374472" y="1241616"/>
            <a:ext cx="27860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528020" y="1214422"/>
            <a:ext cx="190163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00034" y="2000240"/>
            <a:ext cx="100013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914178" y="1995636"/>
            <a:ext cx="364333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912536" y="2000240"/>
            <a:ext cx="5715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29530" y="2771310"/>
            <a:ext cx="50720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30</a:t>
            </a:fld>
            <a:endParaRPr lang="zh-CN" altLang="en-US"/>
          </a:p>
        </p:txBody>
      </p:sp>
      <p:sp>
        <p:nvSpPr>
          <p:cNvPr id="11" name="动作按钮: 第一张 10">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22" presetClass="exit" presetSubtype="8" fill="hold" grpId="0" nodeType="withEffect">
                                  <p:stCondLst>
                                    <p:cond delay="0"/>
                                  </p:stCondLst>
                                  <p:childTnLst>
                                    <p:animEffect transition="out" filter="wipe(left)">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坚持</a:t>
            </a:r>
            <a:r>
              <a:rPr lang="zh-CN" altLang="en-US" sz="3600" dirty="0" smtClean="0">
                <a:solidFill>
                  <a:srgbClr val="FF0000"/>
                </a:solidFill>
                <a:latin typeface="楷体" pitchFamily="49" charset="-122"/>
                <a:ea typeface="楷体" pitchFamily="49" charset="-122"/>
              </a:rPr>
              <a:t>改革开放</a:t>
            </a:r>
            <a:r>
              <a:rPr lang="zh-CN" altLang="en-US" sz="3600" dirty="0" smtClean="0">
                <a:latin typeface="黑体" pitchFamily="49" charset="-122"/>
                <a:ea typeface="黑体" pitchFamily="49" charset="-122"/>
              </a:rPr>
              <a:t>，是我们的强国之路。只有</a:t>
            </a:r>
            <a:r>
              <a:rPr lang="zh-CN" altLang="en-US" sz="3600" dirty="0" smtClean="0">
                <a:solidFill>
                  <a:srgbClr val="FF0000"/>
                </a:solidFill>
                <a:latin typeface="楷体" pitchFamily="49" charset="-122"/>
                <a:ea typeface="楷体" pitchFamily="49" charset="-122"/>
              </a:rPr>
              <a:t>改革开放</a:t>
            </a:r>
            <a:r>
              <a:rPr lang="zh-CN" altLang="en-US" sz="3600" dirty="0" smtClean="0">
                <a:latin typeface="黑体" pitchFamily="49" charset="-122"/>
                <a:ea typeface="黑体" pitchFamily="49" charset="-122"/>
              </a:rPr>
              <a:t>，才能发展中国、发展社会主义、发展马克思主义。要从根本上改革束缚生产力发展的经济体制，坚持和完善社会主义</a:t>
            </a:r>
            <a:r>
              <a:rPr lang="zh-CN" altLang="en-US" sz="3600" dirty="0" smtClean="0">
                <a:solidFill>
                  <a:srgbClr val="FF0000"/>
                </a:solidFill>
                <a:latin typeface="楷体" pitchFamily="49" charset="-122"/>
                <a:ea typeface="楷体" pitchFamily="49" charset="-122"/>
              </a:rPr>
              <a:t>市场经济体制</a:t>
            </a:r>
            <a:r>
              <a:rPr lang="zh-CN" altLang="en-US" sz="3600" dirty="0" smtClean="0">
                <a:latin typeface="黑体" pitchFamily="49" charset="-122"/>
                <a:ea typeface="黑体" pitchFamily="49" charset="-122"/>
              </a:rPr>
              <a:t>；与此相适应，要进行</a:t>
            </a:r>
            <a:r>
              <a:rPr lang="zh-CN" altLang="en-US" sz="3600" dirty="0" smtClean="0">
                <a:solidFill>
                  <a:srgbClr val="FF0000"/>
                </a:solidFill>
                <a:latin typeface="楷体" pitchFamily="49" charset="-122"/>
                <a:ea typeface="楷体" pitchFamily="49" charset="-122"/>
              </a:rPr>
              <a:t>政治体制</a:t>
            </a:r>
            <a:r>
              <a:rPr lang="zh-CN" altLang="en-US" sz="3600" dirty="0" smtClean="0">
                <a:latin typeface="黑体" pitchFamily="49" charset="-122"/>
                <a:ea typeface="黑体" pitchFamily="49" charset="-122"/>
              </a:rPr>
              <a:t>改革和其他领域的改革。要坚持</a:t>
            </a:r>
            <a:r>
              <a:rPr lang="zh-CN" altLang="en-US" sz="3600" dirty="0" smtClean="0">
                <a:solidFill>
                  <a:srgbClr val="FF0000"/>
                </a:solidFill>
                <a:latin typeface="楷体" pitchFamily="49" charset="-122"/>
                <a:ea typeface="楷体" pitchFamily="49" charset="-122"/>
              </a:rPr>
              <a:t>对外开放</a:t>
            </a:r>
            <a:r>
              <a:rPr lang="zh-CN" altLang="en-US" sz="3600" dirty="0" smtClean="0">
                <a:latin typeface="黑体" pitchFamily="49" charset="-122"/>
                <a:ea typeface="黑体" pitchFamily="49" charset="-122"/>
              </a:rPr>
              <a:t>的基本国策，</a:t>
            </a:r>
          </a:p>
        </p:txBody>
      </p:sp>
      <p:sp>
        <p:nvSpPr>
          <p:cNvPr id="4" name="矩形 3"/>
          <p:cNvSpPr/>
          <p:nvPr/>
        </p:nvSpPr>
        <p:spPr>
          <a:xfrm>
            <a:off x="2401666" y="884426"/>
            <a:ext cx="17735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500166" y="1643050"/>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786182" y="3867772"/>
            <a:ext cx="27146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330360" y="4628698"/>
            <a:ext cx="183249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783880" y="5471206"/>
            <a:ext cx="18449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31</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3266"/>
            <a:ext cx="8229600" cy="586900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吸收和借鉴人类社会创造的一切文明成果。改革开放应当大胆探索，勇于开拓，提高改革决策的</a:t>
            </a:r>
            <a:r>
              <a:rPr lang="zh-CN" altLang="en-US" sz="3600" dirty="0" smtClean="0">
                <a:solidFill>
                  <a:srgbClr val="FF0000"/>
                </a:solidFill>
                <a:latin typeface="楷体" pitchFamily="49" charset="-122"/>
                <a:ea typeface="楷体" pitchFamily="49" charset="-122"/>
              </a:rPr>
              <a:t>科学性</a:t>
            </a:r>
            <a:r>
              <a:rPr lang="zh-CN" altLang="en-US" sz="3600" dirty="0" smtClean="0">
                <a:latin typeface="黑体" pitchFamily="49" charset="-122"/>
                <a:ea typeface="黑体" pitchFamily="49" charset="-122"/>
              </a:rPr>
              <a:t>，增强改革措施的</a:t>
            </a:r>
            <a:r>
              <a:rPr lang="zh-CN" altLang="en-US" sz="3600" dirty="0" smtClean="0">
                <a:solidFill>
                  <a:srgbClr val="FF0000"/>
                </a:solidFill>
                <a:latin typeface="楷体" pitchFamily="49" charset="-122"/>
                <a:ea typeface="楷体" pitchFamily="49" charset="-122"/>
              </a:rPr>
              <a:t>协调性</a:t>
            </a:r>
            <a:r>
              <a:rPr lang="zh-CN" altLang="en-US" sz="3600" dirty="0" smtClean="0">
                <a:latin typeface="黑体" pitchFamily="49" charset="-122"/>
                <a:ea typeface="黑体" pitchFamily="49" charset="-122"/>
              </a:rPr>
              <a:t>，在实践中开创新路。</a:t>
            </a:r>
          </a:p>
        </p:txBody>
      </p:sp>
      <p:sp>
        <p:nvSpPr>
          <p:cNvPr id="3" name="矩形 2"/>
          <p:cNvSpPr/>
          <p:nvPr/>
        </p:nvSpPr>
        <p:spPr>
          <a:xfrm>
            <a:off x="3771434" y="3729500"/>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027294" y="4488124"/>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32</a:t>
            </a:fld>
            <a:endParaRPr lang="zh-CN" altLang="en-US"/>
          </a:p>
        </p:txBody>
      </p:sp>
      <p:sp>
        <p:nvSpPr>
          <p:cNvPr id="6" name="动作按钮: 第一张 5">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中国共产党领导人民发展</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社会主义市场经济</a:t>
            </a:r>
            <a:r>
              <a:rPr lang="zh-CN" altLang="en-US" sz="3600" dirty="0" smtClean="0">
                <a:latin typeface="黑体" pitchFamily="49" charset="-122"/>
                <a:ea typeface="黑体" pitchFamily="49" charset="-122"/>
              </a:rPr>
              <a:t>。毫不动摇地巩固和发展</a:t>
            </a:r>
            <a:r>
              <a:rPr lang="zh-CN" altLang="en-US" sz="3600" dirty="0" smtClean="0">
                <a:solidFill>
                  <a:srgbClr val="FF0000"/>
                </a:solidFill>
                <a:latin typeface="楷体" pitchFamily="49" charset="-122"/>
                <a:ea typeface="楷体" pitchFamily="49" charset="-122"/>
              </a:rPr>
              <a:t>公有制经济</a:t>
            </a:r>
            <a:r>
              <a:rPr lang="zh-CN" altLang="en-US" sz="3600" dirty="0" smtClean="0">
                <a:latin typeface="黑体" pitchFamily="49" charset="-122"/>
                <a:ea typeface="黑体" pitchFamily="49" charset="-122"/>
              </a:rPr>
              <a:t>，毫不动摇地鼓励、支持、引导</a:t>
            </a:r>
            <a:r>
              <a:rPr lang="zh-CN" altLang="en-US" sz="3600" dirty="0" smtClean="0">
                <a:solidFill>
                  <a:srgbClr val="FF0000"/>
                </a:solidFill>
                <a:latin typeface="楷体" pitchFamily="49" charset="-122"/>
                <a:ea typeface="楷体" pitchFamily="49" charset="-122"/>
              </a:rPr>
              <a:t>非公有制经济</a:t>
            </a:r>
            <a:r>
              <a:rPr lang="zh-CN" altLang="en-US" sz="3600" dirty="0" smtClean="0">
                <a:latin typeface="黑体" pitchFamily="49" charset="-122"/>
                <a:ea typeface="黑体" pitchFamily="49" charset="-122"/>
              </a:rPr>
              <a:t>发展。发挥</a:t>
            </a:r>
            <a:r>
              <a:rPr lang="zh-CN" altLang="en-US" sz="3600" dirty="0" smtClean="0">
                <a:solidFill>
                  <a:srgbClr val="FF0000"/>
                </a:solidFill>
                <a:latin typeface="楷体" pitchFamily="49" charset="-122"/>
                <a:ea typeface="楷体" pitchFamily="49" charset="-122"/>
              </a:rPr>
              <a:t>市场</a:t>
            </a:r>
            <a:r>
              <a:rPr lang="zh-CN" altLang="en-US" sz="3600" dirty="0" smtClean="0">
                <a:latin typeface="黑体" pitchFamily="49" charset="-122"/>
                <a:ea typeface="黑体" pitchFamily="49" charset="-122"/>
              </a:rPr>
              <a:t>在资源配置中的</a:t>
            </a:r>
            <a:r>
              <a:rPr lang="zh-CN" altLang="en-US" sz="3600" dirty="0" smtClean="0">
                <a:solidFill>
                  <a:srgbClr val="FF0000"/>
                </a:solidFill>
                <a:latin typeface="楷体" pitchFamily="49" charset="-122"/>
                <a:ea typeface="楷体" pitchFamily="49" charset="-122"/>
              </a:rPr>
              <a:t>基础性</a:t>
            </a:r>
            <a:r>
              <a:rPr lang="zh-CN" altLang="en-US" sz="3600" dirty="0" smtClean="0">
                <a:latin typeface="黑体" pitchFamily="49" charset="-122"/>
                <a:ea typeface="黑体" pitchFamily="49" charset="-122"/>
              </a:rPr>
              <a:t>作用，建立完善的宏观调控体系。统筹城乡发展、区域发展、经济社会发展、人与自然</a:t>
            </a:r>
            <a:r>
              <a:rPr lang="zh-CN" altLang="en-US" sz="3600" dirty="0" smtClean="0">
                <a:solidFill>
                  <a:srgbClr val="FF0000"/>
                </a:solidFill>
                <a:latin typeface="楷体" pitchFamily="49" charset="-122"/>
                <a:ea typeface="楷体" pitchFamily="49" charset="-122"/>
              </a:rPr>
              <a:t>和谐</a:t>
            </a:r>
            <a:r>
              <a:rPr lang="zh-CN" altLang="en-US" sz="3600" dirty="0" smtClean="0">
                <a:latin typeface="黑体" pitchFamily="49" charset="-122"/>
                <a:ea typeface="黑体" pitchFamily="49" charset="-122"/>
              </a:rPr>
              <a:t>发展、国内</a:t>
            </a:r>
          </a:p>
        </p:txBody>
      </p:sp>
      <p:sp>
        <p:nvSpPr>
          <p:cNvPr id="5" name="矩形 4"/>
          <p:cNvSpPr/>
          <p:nvPr/>
        </p:nvSpPr>
        <p:spPr>
          <a:xfrm>
            <a:off x="7441966" y="1643050"/>
            <a:ext cx="122692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28596" y="2357430"/>
            <a:ext cx="15444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57158" y="3143248"/>
            <a:ext cx="300039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616376" y="3155694"/>
            <a:ext cx="8844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943542" y="3985756"/>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158252" y="5458760"/>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33</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3266"/>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发展和对外开放，调整</a:t>
            </a:r>
            <a:r>
              <a:rPr lang="zh-CN" altLang="en-US" sz="3600" dirty="0" smtClean="0">
                <a:solidFill>
                  <a:srgbClr val="FF0000"/>
                </a:solidFill>
                <a:latin typeface="楷体" pitchFamily="49" charset="-122"/>
                <a:ea typeface="楷体" pitchFamily="49" charset="-122"/>
              </a:rPr>
              <a:t>经济结构</a:t>
            </a:r>
            <a:r>
              <a:rPr lang="zh-CN" altLang="en-US" sz="3600" dirty="0" smtClean="0">
                <a:latin typeface="黑体" pitchFamily="49" charset="-122"/>
                <a:ea typeface="黑体" pitchFamily="49" charset="-122"/>
              </a:rPr>
              <a:t>，转变</a:t>
            </a:r>
            <a:r>
              <a:rPr lang="zh-CN" altLang="en-US" sz="3600" dirty="0" smtClean="0">
                <a:solidFill>
                  <a:srgbClr val="FF0000"/>
                </a:solidFill>
                <a:latin typeface="楷体" pitchFamily="49" charset="-122"/>
                <a:ea typeface="楷体" pitchFamily="49" charset="-122"/>
              </a:rPr>
              <a:t>经济发展</a:t>
            </a:r>
            <a:r>
              <a:rPr lang="zh-CN" altLang="en-US" sz="3600" dirty="0" smtClean="0">
                <a:latin typeface="黑体" pitchFamily="49" charset="-122"/>
                <a:ea typeface="黑体" pitchFamily="49" charset="-122"/>
              </a:rPr>
              <a:t>方式。促进工业化、</a:t>
            </a:r>
            <a:r>
              <a:rPr lang="zh-CN" altLang="en-US" sz="3600" dirty="0" smtClean="0">
                <a:solidFill>
                  <a:srgbClr val="FF0000"/>
                </a:solidFill>
                <a:latin typeface="楷体" pitchFamily="49" charset="-122"/>
                <a:ea typeface="楷体" pitchFamily="49" charset="-122"/>
              </a:rPr>
              <a:t>信息化</a:t>
            </a:r>
            <a:r>
              <a:rPr lang="zh-CN" altLang="en-US" sz="3600" dirty="0" smtClean="0">
                <a:latin typeface="黑体" pitchFamily="49" charset="-122"/>
                <a:ea typeface="黑体" pitchFamily="49" charset="-122"/>
              </a:rPr>
              <a:t>、城镇化、</a:t>
            </a:r>
            <a:r>
              <a:rPr lang="zh-CN" altLang="en-US" sz="3600" dirty="0" smtClean="0">
                <a:solidFill>
                  <a:srgbClr val="FF0000"/>
                </a:solidFill>
                <a:latin typeface="楷体" pitchFamily="49" charset="-122"/>
                <a:ea typeface="楷体" pitchFamily="49" charset="-122"/>
              </a:rPr>
              <a:t>农业现代化</a:t>
            </a:r>
            <a:r>
              <a:rPr lang="zh-CN" altLang="en-US" sz="3600" dirty="0" smtClean="0">
                <a:latin typeface="黑体" pitchFamily="49" charset="-122"/>
                <a:ea typeface="黑体" pitchFamily="49" charset="-122"/>
              </a:rPr>
              <a:t>同步发展，建设社会主义新农村，走中国特色新型工业化道路，建设</a:t>
            </a:r>
            <a:r>
              <a:rPr lang="zh-CN" altLang="en-US" sz="3600" dirty="0" smtClean="0">
                <a:solidFill>
                  <a:srgbClr val="FF0000"/>
                </a:solidFill>
                <a:latin typeface="楷体" pitchFamily="49" charset="-122"/>
                <a:ea typeface="楷体" pitchFamily="49" charset="-122"/>
              </a:rPr>
              <a:t>创新型</a:t>
            </a:r>
            <a:r>
              <a:rPr lang="zh-CN" altLang="en-US" sz="3600" dirty="0" smtClean="0">
                <a:latin typeface="黑体" pitchFamily="49" charset="-122"/>
                <a:ea typeface="黑体" pitchFamily="49" charset="-122"/>
              </a:rPr>
              <a:t>国家。</a:t>
            </a:r>
          </a:p>
        </p:txBody>
      </p:sp>
      <p:sp>
        <p:nvSpPr>
          <p:cNvPr id="3" name="矩形 2"/>
          <p:cNvSpPr/>
          <p:nvPr/>
        </p:nvSpPr>
        <p:spPr>
          <a:xfrm>
            <a:off x="5158252" y="2104412"/>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46580" y="2857496"/>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886984" y="5143512"/>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429388" y="2813252"/>
            <a:ext cx="14854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357422" y="3571876"/>
            <a:ext cx="235745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34</a:t>
            </a:fld>
            <a:endParaRPr lang="zh-CN" altLang="en-US"/>
          </a:p>
        </p:txBody>
      </p:sp>
      <p:sp>
        <p:nvSpPr>
          <p:cNvPr id="9" name="动作按钮: 第一张 8">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11"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中国共产党领导人民发展</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社会主义民主政治</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党的领导</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人民当家作主</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依法治国</a:t>
            </a:r>
            <a:r>
              <a:rPr lang="zh-CN" altLang="en-US" sz="3600" dirty="0" smtClean="0">
                <a:latin typeface="黑体" pitchFamily="49" charset="-122"/>
                <a:ea typeface="黑体" pitchFamily="49" charset="-122"/>
              </a:rPr>
              <a:t>有机统一，走中国特色社会主义政治发展道路，扩大社会主义</a:t>
            </a:r>
            <a:r>
              <a:rPr lang="zh-CN" altLang="en-US" sz="3600" dirty="0" smtClean="0">
                <a:solidFill>
                  <a:srgbClr val="FF0000"/>
                </a:solidFill>
                <a:latin typeface="楷体" pitchFamily="49" charset="-122"/>
                <a:ea typeface="楷体" pitchFamily="49" charset="-122"/>
              </a:rPr>
              <a:t>民主</a:t>
            </a:r>
            <a:r>
              <a:rPr lang="zh-CN" altLang="en-US" sz="3600" dirty="0" smtClean="0">
                <a:latin typeface="黑体" pitchFamily="49" charset="-122"/>
                <a:ea typeface="黑体" pitchFamily="49" charset="-122"/>
              </a:rPr>
              <a:t>，健全社会主义</a:t>
            </a:r>
            <a:r>
              <a:rPr lang="zh-CN" altLang="en-US" sz="3600" dirty="0" smtClean="0">
                <a:solidFill>
                  <a:srgbClr val="FF0000"/>
                </a:solidFill>
                <a:latin typeface="楷体" pitchFamily="49" charset="-122"/>
                <a:ea typeface="楷体" pitchFamily="49" charset="-122"/>
              </a:rPr>
              <a:t>法制</a:t>
            </a:r>
            <a:r>
              <a:rPr lang="zh-CN" altLang="en-US" sz="3600" dirty="0" smtClean="0">
                <a:latin typeface="黑体" pitchFamily="49" charset="-122"/>
                <a:ea typeface="黑体" pitchFamily="49" charset="-122"/>
              </a:rPr>
              <a:t>，建设社会主义法治国家，巩固人民民主专政，建设社会主义政治文明。坚持和完善人民代表</a:t>
            </a:r>
          </a:p>
        </p:txBody>
      </p:sp>
      <p:sp>
        <p:nvSpPr>
          <p:cNvPr id="4" name="矩形 3"/>
          <p:cNvSpPr/>
          <p:nvPr/>
        </p:nvSpPr>
        <p:spPr>
          <a:xfrm>
            <a:off x="3786182" y="1643050"/>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00760" y="1643050"/>
            <a:ext cx="235745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84352" y="2357430"/>
            <a:ext cx="6429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48080" y="2399372"/>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919442" y="3143248"/>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2844" y="3914318"/>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239702" y="3941512"/>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35</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22" presetClass="exit" presetSubtype="8" fill="hold" grpId="0" nodeType="withEffect">
                                  <p:stCondLst>
                                    <p:cond delay="0"/>
                                  </p:stCondLst>
                                  <p:childTnLst>
                                    <p:animEffect transition="out" filter="wipe(left)">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xit" presetSubtype="8" fill="hold" grpId="0" nodeType="clickEffect">
                                  <p:stCondLst>
                                    <p:cond delay="0"/>
                                  </p:stCondLst>
                                  <p:childTnLst>
                                    <p:animEffect transition="out" filter="wipe(left)">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大会制度、中国共产党领导的</a:t>
            </a:r>
            <a:r>
              <a:rPr lang="zh-CN" altLang="en-US" sz="3600" dirty="0" smtClean="0">
                <a:solidFill>
                  <a:srgbClr val="FF0000"/>
                </a:solidFill>
                <a:latin typeface="楷体" pitchFamily="49" charset="-122"/>
                <a:ea typeface="楷体" pitchFamily="49" charset="-122"/>
              </a:rPr>
              <a:t>多党合作和政治协商</a:t>
            </a:r>
            <a:r>
              <a:rPr lang="zh-CN" altLang="en-US" sz="3600" dirty="0" smtClean="0">
                <a:latin typeface="黑体" pitchFamily="49" charset="-122"/>
                <a:ea typeface="黑体" pitchFamily="49" charset="-122"/>
              </a:rPr>
              <a:t>制度、民族区域</a:t>
            </a:r>
            <a:r>
              <a:rPr lang="zh-CN" altLang="en-US" sz="3600" dirty="0" smtClean="0">
                <a:solidFill>
                  <a:srgbClr val="FF0000"/>
                </a:solidFill>
                <a:latin typeface="楷体" pitchFamily="49" charset="-122"/>
                <a:ea typeface="楷体" pitchFamily="49" charset="-122"/>
              </a:rPr>
              <a:t>自治</a:t>
            </a:r>
            <a:r>
              <a:rPr lang="zh-CN" altLang="en-US" sz="3600" dirty="0" smtClean="0">
                <a:latin typeface="黑体" pitchFamily="49" charset="-122"/>
                <a:ea typeface="黑体" pitchFamily="49" charset="-122"/>
              </a:rPr>
              <a:t>制度以及基层群众</a:t>
            </a:r>
            <a:r>
              <a:rPr lang="zh-CN" altLang="en-US" sz="3600" dirty="0" smtClean="0">
                <a:solidFill>
                  <a:srgbClr val="FF0000"/>
                </a:solidFill>
                <a:latin typeface="楷体" pitchFamily="49" charset="-122"/>
                <a:ea typeface="楷体" pitchFamily="49" charset="-122"/>
              </a:rPr>
              <a:t>自治</a:t>
            </a:r>
            <a:r>
              <a:rPr lang="zh-CN" altLang="en-US" sz="3600" dirty="0" smtClean="0">
                <a:latin typeface="黑体" pitchFamily="49" charset="-122"/>
                <a:ea typeface="黑体" pitchFamily="49" charset="-122"/>
              </a:rPr>
              <a:t>制度。发展更加广泛、更加充分、更加健全的人民民主，切实保障人民管理国家事务和社会事务、管理经济和文化事业的权利。尊重和保障</a:t>
            </a:r>
            <a:r>
              <a:rPr lang="zh-CN" altLang="en-US" sz="3600" dirty="0" smtClean="0">
                <a:solidFill>
                  <a:srgbClr val="FF0000"/>
                </a:solidFill>
                <a:latin typeface="楷体" pitchFamily="49" charset="-122"/>
                <a:ea typeface="楷体" pitchFamily="49" charset="-122"/>
              </a:rPr>
              <a:t>人权</a:t>
            </a:r>
            <a:r>
              <a:rPr lang="zh-CN" altLang="en-US" sz="3600" dirty="0" smtClean="0">
                <a:latin typeface="黑体" pitchFamily="49" charset="-122"/>
                <a:ea typeface="黑体" pitchFamily="49" charset="-122"/>
              </a:rPr>
              <a:t>。广开言路，建立健全民主</a:t>
            </a:r>
            <a:r>
              <a:rPr lang="zh-CN" altLang="en-US" sz="3600" dirty="0" smtClean="0">
                <a:solidFill>
                  <a:srgbClr val="FF0000"/>
                </a:solidFill>
                <a:latin typeface="楷体" pitchFamily="49" charset="-122"/>
                <a:ea typeface="楷体" pitchFamily="49" charset="-122"/>
              </a:rPr>
              <a:t>选举</a:t>
            </a:r>
            <a:r>
              <a:rPr lang="zh-CN" altLang="en-US" sz="3600" dirty="0" smtClean="0">
                <a:latin typeface="黑体" pitchFamily="49" charset="-122"/>
                <a:ea typeface="黑体" pitchFamily="49" charset="-122"/>
              </a:rPr>
              <a:t>、</a:t>
            </a:r>
          </a:p>
        </p:txBody>
      </p:sp>
      <p:sp>
        <p:nvSpPr>
          <p:cNvPr id="3" name="矩形 2"/>
          <p:cNvSpPr/>
          <p:nvPr/>
        </p:nvSpPr>
        <p:spPr>
          <a:xfrm>
            <a:off x="6545070" y="857232"/>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00034" y="1588662"/>
            <a:ext cx="235745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72198" y="1631540"/>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869934" y="2411818"/>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88522" y="5468904"/>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983842" y="5439408"/>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36</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3266"/>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民主</a:t>
            </a:r>
            <a:r>
              <a:rPr lang="zh-CN" altLang="en-US" sz="3600" dirty="0" smtClean="0">
                <a:solidFill>
                  <a:srgbClr val="FF0000"/>
                </a:solidFill>
                <a:latin typeface="楷体" pitchFamily="49" charset="-122"/>
                <a:ea typeface="楷体" pitchFamily="49" charset="-122"/>
              </a:rPr>
              <a:t>决策</a:t>
            </a:r>
            <a:r>
              <a:rPr lang="zh-CN" altLang="en-US" sz="3600" dirty="0" smtClean="0">
                <a:latin typeface="黑体" pitchFamily="49" charset="-122"/>
                <a:ea typeface="黑体" pitchFamily="49" charset="-122"/>
              </a:rPr>
              <a:t>、民主</a:t>
            </a:r>
            <a:r>
              <a:rPr lang="zh-CN" altLang="en-US" sz="3600" dirty="0" smtClean="0">
                <a:solidFill>
                  <a:srgbClr val="FF0000"/>
                </a:solidFill>
                <a:latin typeface="楷体" pitchFamily="49" charset="-122"/>
                <a:ea typeface="楷体" pitchFamily="49" charset="-122"/>
              </a:rPr>
              <a:t>管理</a:t>
            </a:r>
            <a:r>
              <a:rPr lang="zh-CN" altLang="en-US" sz="3600" dirty="0" smtClean="0">
                <a:latin typeface="黑体" pitchFamily="49" charset="-122"/>
                <a:ea typeface="黑体" pitchFamily="49" charset="-122"/>
              </a:rPr>
              <a:t>、民主</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的制度和程序。完善中国特色社会主义法律体系，加强法律实施工作，实现国家各项工作法治化。</a:t>
            </a:r>
          </a:p>
        </p:txBody>
      </p:sp>
      <p:sp>
        <p:nvSpPr>
          <p:cNvPr id="3" name="矩形 2"/>
          <p:cNvSpPr/>
          <p:nvPr/>
        </p:nvSpPr>
        <p:spPr>
          <a:xfrm>
            <a:off x="1487720" y="2426566"/>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788484" y="2409516"/>
            <a:ext cx="8821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45004" y="2428868"/>
            <a:ext cx="9558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37</a:t>
            </a:fld>
            <a:endParaRPr lang="zh-CN" altLang="en-US"/>
          </a:p>
        </p:txBody>
      </p:sp>
      <p:sp>
        <p:nvSpPr>
          <p:cNvPr id="7" name="动作按钮: 第一张 6">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9"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中国共产党领导人民发展</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社会主义先进文化</a:t>
            </a:r>
            <a:r>
              <a:rPr lang="zh-CN" altLang="en-US" sz="3600" dirty="0" smtClean="0">
                <a:latin typeface="黑体" pitchFamily="49" charset="-122"/>
                <a:ea typeface="黑体" pitchFamily="49" charset="-122"/>
              </a:rPr>
              <a:t>。建设社会主义精神文明，实行</a:t>
            </a:r>
            <a:r>
              <a:rPr lang="zh-CN" altLang="en-US" sz="3600" dirty="0" smtClean="0">
                <a:solidFill>
                  <a:srgbClr val="FF0000"/>
                </a:solidFill>
                <a:latin typeface="楷体" pitchFamily="49" charset="-122"/>
                <a:ea typeface="楷体" pitchFamily="49" charset="-122"/>
              </a:rPr>
              <a:t>依法</a:t>
            </a:r>
            <a:r>
              <a:rPr lang="zh-CN" altLang="en-US" sz="3600" dirty="0" smtClean="0">
                <a:latin typeface="黑体" pitchFamily="49" charset="-122"/>
                <a:ea typeface="黑体" pitchFamily="49" charset="-122"/>
              </a:rPr>
              <a:t>治国和</a:t>
            </a:r>
            <a:r>
              <a:rPr lang="zh-CN" altLang="en-US" sz="3600" dirty="0" smtClean="0">
                <a:solidFill>
                  <a:srgbClr val="FF0000"/>
                </a:solidFill>
                <a:latin typeface="楷体" pitchFamily="49" charset="-122"/>
                <a:ea typeface="楷体" pitchFamily="49" charset="-122"/>
              </a:rPr>
              <a:t>以德</a:t>
            </a:r>
            <a:r>
              <a:rPr lang="zh-CN" altLang="en-US" sz="3600" dirty="0" smtClean="0">
                <a:latin typeface="黑体" pitchFamily="49" charset="-122"/>
                <a:ea typeface="黑体" pitchFamily="49" charset="-122"/>
              </a:rPr>
              <a:t>治国相结合，提高全民族的</a:t>
            </a:r>
            <a:r>
              <a:rPr lang="zh-CN" altLang="en-US" sz="3600" dirty="0" smtClean="0">
                <a:solidFill>
                  <a:srgbClr val="FF0000"/>
                </a:solidFill>
                <a:latin typeface="楷体" pitchFamily="49" charset="-122"/>
                <a:ea typeface="楷体" pitchFamily="49" charset="-122"/>
              </a:rPr>
              <a:t>思想道德</a:t>
            </a:r>
            <a:r>
              <a:rPr lang="zh-CN" altLang="en-US" sz="3600" dirty="0" smtClean="0">
                <a:latin typeface="黑体" pitchFamily="49" charset="-122"/>
                <a:ea typeface="黑体" pitchFamily="49" charset="-122"/>
              </a:rPr>
              <a:t>素质和</a:t>
            </a:r>
            <a:r>
              <a:rPr lang="zh-CN" altLang="en-US" sz="3600" dirty="0" smtClean="0">
                <a:solidFill>
                  <a:srgbClr val="FF0000"/>
                </a:solidFill>
                <a:latin typeface="楷体" pitchFamily="49" charset="-122"/>
                <a:ea typeface="楷体" pitchFamily="49" charset="-122"/>
              </a:rPr>
              <a:t>科学文化</a:t>
            </a:r>
            <a:r>
              <a:rPr lang="zh-CN" altLang="en-US" sz="3600" dirty="0" smtClean="0">
                <a:latin typeface="黑体" pitchFamily="49" charset="-122"/>
                <a:ea typeface="黑体" pitchFamily="49" charset="-122"/>
              </a:rPr>
              <a:t>素质，为改革开放和社会主义现代化建设提供强大的思想</a:t>
            </a:r>
            <a:r>
              <a:rPr lang="zh-CN" altLang="en-US" sz="3600" dirty="0" smtClean="0">
                <a:solidFill>
                  <a:srgbClr val="FF0000"/>
                </a:solidFill>
                <a:latin typeface="楷体" pitchFamily="49" charset="-122"/>
                <a:ea typeface="楷体" pitchFamily="49" charset="-122"/>
              </a:rPr>
              <a:t>保证</a:t>
            </a:r>
            <a:r>
              <a:rPr lang="zh-CN" altLang="en-US" sz="3600" dirty="0" smtClean="0">
                <a:latin typeface="黑体" pitchFamily="49" charset="-122"/>
                <a:ea typeface="黑体" pitchFamily="49" charset="-122"/>
              </a:rPr>
              <a:t>、精神</a:t>
            </a:r>
            <a:r>
              <a:rPr lang="zh-CN" altLang="en-US" sz="3600" dirty="0" smtClean="0">
                <a:solidFill>
                  <a:srgbClr val="FF0000"/>
                </a:solidFill>
                <a:latin typeface="楷体" pitchFamily="49" charset="-122"/>
                <a:ea typeface="楷体" pitchFamily="49" charset="-122"/>
              </a:rPr>
              <a:t>动力</a:t>
            </a:r>
            <a:r>
              <a:rPr lang="zh-CN" altLang="en-US" sz="3600" dirty="0" smtClean="0">
                <a:latin typeface="黑体" pitchFamily="49" charset="-122"/>
                <a:ea typeface="黑体" pitchFamily="49" charset="-122"/>
              </a:rPr>
              <a:t>和智力</a:t>
            </a:r>
            <a:r>
              <a:rPr lang="zh-CN" altLang="en-US" sz="3600" dirty="0" smtClean="0">
                <a:solidFill>
                  <a:srgbClr val="FF0000"/>
                </a:solidFill>
                <a:latin typeface="楷体" pitchFamily="49" charset="-122"/>
                <a:ea typeface="楷体" pitchFamily="49" charset="-122"/>
              </a:rPr>
              <a:t>支持</a:t>
            </a:r>
            <a:r>
              <a:rPr lang="zh-CN" altLang="en-US" sz="3600" dirty="0" smtClean="0">
                <a:latin typeface="黑体" pitchFamily="49" charset="-122"/>
                <a:ea typeface="黑体" pitchFamily="49" charset="-122"/>
              </a:rPr>
              <a:t>，建设社会主义文化强国。加强社会主义</a:t>
            </a:r>
          </a:p>
        </p:txBody>
      </p:sp>
      <p:sp>
        <p:nvSpPr>
          <p:cNvPr id="4" name="矩形 3"/>
          <p:cNvSpPr/>
          <p:nvPr/>
        </p:nvSpPr>
        <p:spPr>
          <a:xfrm>
            <a:off x="985352" y="2337142"/>
            <a:ext cx="98538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30360" y="2355128"/>
            <a:ext cx="8844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941240" y="3172744"/>
            <a:ext cx="18301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155950" y="3143248"/>
            <a:ext cx="18301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857488" y="469783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114008" y="470013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385276" y="470013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38</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solidFill>
                  <a:srgbClr val="FF0000"/>
                </a:solidFill>
                <a:latin typeface="楷体" pitchFamily="49" charset="-122"/>
                <a:ea typeface="楷体" pitchFamily="49" charset="-122"/>
              </a:rPr>
              <a:t>核心价值体系</a:t>
            </a:r>
            <a:r>
              <a:rPr lang="zh-CN" altLang="en-US" sz="3600" dirty="0" smtClean="0">
                <a:latin typeface="黑体" pitchFamily="49" charset="-122"/>
                <a:ea typeface="黑体" pitchFamily="49" charset="-122"/>
              </a:rPr>
              <a:t>建设，坚持马克思主义指导思想，树立中国特色社会主义共同理想，弘扬以</a:t>
            </a:r>
            <a:r>
              <a:rPr lang="zh-CN" altLang="en-US" sz="3600" dirty="0" smtClean="0">
                <a:solidFill>
                  <a:srgbClr val="FF0000"/>
                </a:solidFill>
                <a:latin typeface="楷体" pitchFamily="49" charset="-122"/>
                <a:ea typeface="楷体" pitchFamily="49" charset="-122"/>
              </a:rPr>
              <a:t>爱国主义</a:t>
            </a:r>
            <a:r>
              <a:rPr lang="zh-CN" altLang="en-US" sz="3600" dirty="0" smtClean="0">
                <a:latin typeface="黑体" pitchFamily="49" charset="-122"/>
                <a:ea typeface="黑体" pitchFamily="49" charset="-122"/>
              </a:rPr>
              <a:t>为核心的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民族精神</a:t>
            </a:r>
            <a:r>
              <a:rPr lang="zh-CN" altLang="en-US" sz="3600" dirty="0" smtClean="0">
                <a:latin typeface="黑体" pitchFamily="49" charset="-122"/>
                <a:ea typeface="黑体" pitchFamily="49" charset="-122"/>
              </a:rPr>
              <a:t>和以</a:t>
            </a:r>
            <a:r>
              <a:rPr lang="zh-CN" altLang="en-US" sz="3600" dirty="0" smtClean="0">
                <a:solidFill>
                  <a:srgbClr val="FF0000"/>
                </a:solidFill>
                <a:latin typeface="楷体" pitchFamily="49" charset="-122"/>
                <a:ea typeface="楷体" pitchFamily="49" charset="-122"/>
              </a:rPr>
              <a:t>改革创新</a:t>
            </a:r>
            <a:r>
              <a:rPr lang="zh-CN" altLang="en-US" sz="3600" dirty="0" smtClean="0">
                <a:latin typeface="黑体" pitchFamily="49" charset="-122"/>
                <a:ea typeface="黑体" pitchFamily="49" charset="-122"/>
              </a:rPr>
              <a:t>为核心的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时代精神</a:t>
            </a:r>
            <a:r>
              <a:rPr lang="zh-CN" altLang="en-US" sz="3600" dirty="0" smtClean="0">
                <a:latin typeface="黑体" pitchFamily="49" charset="-122"/>
                <a:ea typeface="黑体" pitchFamily="49" charset="-122"/>
              </a:rPr>
              <a:t>，倡导社会主义荣辱观，增强民族自</a:t>
            </a:r>
            <a:r>
              <a:rPr lang="zh-CN" altLang="en-US" sz="3600" dirty="0" smtClean="0">
                <a:solidFill>
                  <a:srgbClr val="FF0000"/>
                </a:solidFill>
                <a:latin typeface="楷体" pitchFamily="49" charset="-122"/>
                <a:ea typeface="楷体" pitchFamily="49" charset="-122"/>
              </a:rPr>
              <a:t>尊</a:t>
            </a:r>
            <a:r>
              <a:rPr lang="zh-CN" altLang="en-US" sz="3600" dirty="0" smtClean="0">
                <a:latin typeface="黑体" pitchFamily="49" charset="-122"/>
                <a:ea typeface="黑体" pitchFamily="49" charset="-122"/>
              </a:rPr>
              <a:t>、自</a:t>
            </a:r>
            <a:r>
              <a:rPr lang="zh-CN" altLang="en-US" sz="3600" dirty="0" smtClean="0">
                <a:solidFill>
                  <a:srgbClr val="FF0000"/>
                </a:solidFill>
                <a:latin typeface="楷体" pitchFamily="49" charset="-122"/>
                <a:ea typeface="楷体" pitchFamily="49" charset="-122"/>
              </a:rPr>
              <a:t>信</a:t>
            </a:r>
            <a:r>
              <a:rPr lang="zh-CN" altLang="en-US" sz="3600" dirty="0" smtClean="0">
                <a:latin typeface="黑体" pitchFamily="49" charset="-122"/>
                <a:ea typeface="黑体" pitchFamily="49" charset="-122"/>
              </a:rPr>
              <a:t>和自</a:t>
            </a:r>
            <a:r>
              <a:rPr lang="zh-CN" altLang="en-US" sz="3600" dirty="0" smtClean="0">
                <a:solidFill>
                  <a:srgbClr val="FF0000"/>
                </a:solidFill>
                <a:latin typeface="楷体" pitchFamily="49" charset="-122"/>
                <a:ea typeface="楷体" pitchFamily="49" charset="-122"/>
              </a:rPr>
              <a:t>强</a:t>
            </a:r>
            <a:r>
              <a:rPr lang="zh-CN" altLang="en-US" sz="3600" dirty="0" smtClean="0">
                <a:latin typeface="黑体" pitchFamily="49" charset="-122"/>
                <a:ea typeface="黑体" pitchFamily="49" charset="-122"/>
              </a:rPr>
              <a:t>精神，抵御</a:t>
            </a:r>
            <a:r>
              <a:rPr lang="zh-CN" altLang="en-US" sz="3600" dirty="0" smtClean="0">
                <a:solidFill>
                  <a:srgbClr val="FF0000"/>
                </a:solidFill>
                <a:latin typeface="楷体" pitchFamily="49" charset="-122"/>
                <a:ea typeface="楷体" pitchFamily="49" charset="-122"/>
              </a:rPr>
              <a:t>资本主义</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封建主义</a:t>
            </a:r>
            <a:r>
              <a:rPr lang="zh-CN" altLang="en-US" sz="3600" dirty="0" smtClean="0">
                <a:latin typeface="黑体" pitchFamily="49" charset="-122"/>
                <a:ea typeface="黑体" pitchFamily="49" charset="-122"/>
              </a:rPr>
              <a:t>腐朽思想的侵蚀，扫除各种社会丑恶现</a:t>
            </a:r>
          </a:p>
        </p:txBody>
      </p:sp>
      <p:sp>
        <p:nvSpPr>
          <p:cNvPr id="3" name="矩形 2"/>
          <p:cNvSpPr/>
          <p:nvPr/>
        </p:nvSpPr>
        <p:spPr>
          <a:xfrm>
            <a:off x="2897128" y="2372178"/>
            <a:ext cx="18177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514914" y="3128500"/>
            <a:ext cx="18177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515574" y="3916620"/>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868292" y="392906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41174" y="4700136"/>
            <a:ext cx="47057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39</a:t>
            </a:fld>
            <a:endParaRPr lang="zh-CN" altLang="en-US"/>
          </a:p>
        </p:txBody>
      </p:sp>
      <p:sp>
        <p:nvSpPr>
          <p:cNvPr id="9" name="矩形 8"/>
          <p:cNvSpPr/>
          <p:nvPr/>
        </p:nvSpPr>
        <p:spPr>
          <a:xfrm>
            <a:off x="514782" y="771046"/>
            <a:ext cx="27860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254450" y="4643446"/>
            <a:ext cx="18177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515574" y="4628698"/>
            <a:ext cx="18177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5" name="TextBox 4"/>
          <p:cNvSpPr txBox="1"/>
          <p:nvPr/>
        </p:nvSpPr>
        <p:spPr>
          <a:xfrm>
            <a:off x="500034" y="532512"/>
            <a:ext cx="3863558" cy="3539430"/>
          </a:xfrm>
          <a:prstGeom prst="rect">
            <a:avLst/>
          </a:prstGeom>
          <a:noFill/>
        </p:spPr>
        <p:txBody>
          <a:bodyPr wrap="none" rtlCol="0">
            <a:spAutoFit/>
          </a:bodyPr>
          <a:lstStyle/>
          <a:p>
            <a:pPr marL="0" lvl="1">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2" action="ppaction://hlinksldjump"/>
              </a:rPr>
              <a:t>爱国统一战线</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3" action="ppaction://hlinksldjump"/>
              </a:rPr>
              <a:t>和平外交政策</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4" action="ppaction://hlinksldjump"/>
              </a:rPr>
              <a:t>和平共处五项原则</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5" action="ppaction://hlinksldjump"/>
              </a:rPr>
              <a:t>党的建设</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6" action="ppaction://hlinksldjump"/>
              </a:rPr>
              <a:t>党建的四项基本要求</a:t>
            </a:r>
            <a:endParaRPr lang="en-US" altLang="zh-CN" sz="2800" dirty="0" smtClean="0">
              <a:solidFill>
                <a:srgbClr val="0000CC"/>
              </a:solidFill>
              <a:latin typeface="黑体" pitchFamily="49" charset="-122"/>
              <a:ea typeface="黑体" pitchFamily="49" charset="-122"/>
            </a:endParaRPr>
          </a:p>
        </p:txBody>
      </p:sp>
      <p:sp>
        <p:nvSpPr>
          <p:cNvPr id="6" name="TextBox 5"/>
          <p:cNvSpPr txBox="1"/>
          <p:nvPr/>
        </p:nvSpPr>
        <p:spPr>
          <a:xfrm>
            <a:off x="4994722" y="509566"/>
            <a:ext cx="3863558" cy="3539430"/>
          </a:xfrm>
          <a:prstGeom prst="rect">
            <a:avLst/>
          </a:prstGeom>
          <a:noFill/>
        </p:spPr>
        <p:txBody>
          <a:bodyPr wrap="none" rtlCol="0">
            <a:spAutoFit/>
          </a:bodyPr>
          <a:lstStyle/>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7" action="ppaction://hlinksldjump"/>
              </a:rPr>
              <a:t>党的思想路线</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8" action="ppaction://hlinksldjump"/>
              </a:rPr>
              <a:t>全心全意为人民服务</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9" action="ppaction://hlinksldjump"/>
              </a:rPr>
              <a:t>党的群众路线</a:t>
            </a:r>
            <a:endParaRPr lang="en-US" altLang="zh-CN" sz="2800" dirty="0" smtClean="0">
              <a:solidFill>
                <a:srgbClr val="0000CC"/>
              </a:solidFill>
              <a:latin typeface="黑体" pitchFamily="49" charset="-122"/>
              <a:ea typeface="黑体" pitchFamily="49" charset="-122"/>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0" action="ppaction://hlinksldjump"/>
              </a:rPr>
              <a:t>民主集中制</a:t>
            </a:r>
            <a:endParaRPr lang="en-US" altLang="zh-CN" sz="2800" dirty="0" smtClean="0">
              <a:solidFill>
                <a:srgbClr val="0000CC"/>
              </a:solidFill>
              <a:latin typeface="黑体" pitchFamily="49" charset="-122"/>
              <a:ea typeface="黑体" pitchFamily="49" charset="-122"/>
              <a:hlinkClick r:id="rId11" action="ppaction://hlinksldjump"/>
            </a:endParaRPr>
          </a:p>
          <a:p>
            <a:pPr>
              <a:lnSpc>
                <a:spcPct val="160000"/>
              </a:lnSpc>
              <a:buFont typeface="Wingdings" pitchFamily="2" charset="2"/>
              <a:buChar char="l"/>
            </a:pPr>
            <a:r>
              <a:rPr lang="zh-CN" altLang="en-US" sz="2800" dirty="0" smtClean="0">
                <a:solidFill>
                  <a:srgbClr val="0000CC"/>
                </a:solidFill>
                <a:latin typeface="黑体" pitchFamily="49" charset="-122"/>
                <a:ea typeface="黑体" pitchFamily="49" charset="-122"/>
              </a:rPr>
              <a:t> </a:t>
            </a:r>
            <a:r>
              <a:rPr lang="zh-CN" altLang="en-US" sz="2800" dirty="0" smtClean="0">
                <a:solidFill>
                  <a:srgbClr val="0000CC"/>
                </a:solidFill>
                <a:latin typeface="黑体" pitchFamily="49" charset="-122"/>
                <a:ea typeface="黑体" pitchFamily="49" charset="-122"/>
                <a:hlinkClick r:id="rId11" action="ppaction://hlinksldjump"/>
              </a:rPr>
              <a:t>加强和改善党的领导</a:t>
            </a:r>
            <a:endParaRPr lang="zh-CN" altLang="en-US" sz="2800" dirty="0">
              <a:solidFill>
                <a:srgbClr val="0000CC"/>
              </a:solidFill>
              <a:latin typeface="黑体" pitchFamily="49" charset="-122"/>
              <a:ea typeface="黑体" pitchFamily="49" charset="-122"/>
            </a:endParaRPr>
          </a:p>
        </p:txBody>
      </p:sp>
      <p:sp>
        <p:nvSpPr>
          <p:cNvPr id="7" name="TextBox 6"/>
          <p:cNvSpPr txBox="1"/>
          <p:nvPr/>
        </p:nvSpPr>
        <p:spPr>
          <a:xfrm>
            <a:off x="1785918" y="5857892"/>
            <a:ext cx="5724644" cy="461665"/>
          </a:xfrm>
          <a:prstGeom prst="rect">
            <a:avLst/>
          </a:prstGeom>
          <a:noFill/>
          <a:ln w="19050">
            <a:solidFill>
              <a:srgbClr val="FF5050"/>
            </a:solidFill>
          </a:ln>
        </p:spPr>
        <p:txBody>
          <a:bodyPr wrap="none" rtlCol="0">
            <a:spAutoFit/>
          </a:bodyPr>
          <a:lstStyle/>
          <a:p>
            <a:r>
              <a:rPr lang="zh-CN" altLang="en-US" sz="2400" dirty="0" smtClean="0">
                <a:solidFill>
                  <a:srgbClr val="FF5050"/>
                </a:solidFill>
                <a:latin typeface="黑体" pitchFamily="49" charset="-122"/>
                <a:ea typeface="黑体" pitchFamily="49" charset="-122"/>
              </a:rPr>
              <a:t>可以连贯学习，也可以选择主题加深印象</a:t>
            </a:r>
            <a:endParaRPr lang="zh-CN" altLang="en-US" sz="2400"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56"/>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象，努力使我国人民成为</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a:t>
            </a:r>
            <a:r>
              <a:rPr lang="zh-CN" altLang="en-US" sz="3600" dirty="0" smtClean="0">
                <a:solidFill>
                  <a:srgbClr val="FF0000"/>
                </a:solidFill>
                <a:latin typeface="楷体" pitchFamily="49" charset="-122"/>
                <a:ea typeface="楷体" pitchFamily="49" charset="-122"/>
              </a:rPr>
              <a:t>理想</a:t>
            </a:r>
            <a:r>
              <a:rPr lang="zh-CN" altLang="en-US" sz="3600" dirty="0" smtClean="0">
                <a:latin typeface="黑体" pitchFamily="49" charset="-122"/>
                <a:ea typeface="黑体" pitchFamily="49" charset="-122"/>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a:t>
            </a:r>
            <a:r>
              <a:rPr lang="zh-CN" altLang="en-US" sz="3600" dirty="0" smtClean="0">
                <a:solidFill>
                  <a:srgbClr val="FF0000"/>
                </a:solidFill>
                <a:latin typeface="楷体" pitchFamily="49" charset="-122"/>
                <a:ea typeface="楷体" pitchFamily="49" charset="-122"/>
              </a:rPr>
              <a:t>道德</a:t>
            </a:r>
            <a:r>
              <a:rPr lang="zh-CN" altLang="en-US" sz="3600" dirty="0" smtClean="0">
                <a:latin typeface="黑体" pitchFamily="49" charset="-122"/>
                <a:ea typeface="黑体" pitchFamily="49" charset="-122"/>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a:t>
            </a:r>
            <a:r>
              <a:rPr lang="zh-CN" altLang="en-US" sz="3600" dirty="0" smtClean="0">
                <a:solidFill>
                  <a:srgbClr val="FF0000"/>
                </a:solidFill>
                <a:latin typeface="楷体" pitchFamily="49" charset="-122"/>
                <a:ea typeface="楷体" pitchFamily="49" charset="-122"/>
              </a:rPr>
              <a:t>文化</a:t>
            </a:r>
            <a:r>
              <a:rPr lang="zh-CN" altLang="en-US" sz="3600" dirty="0" smtClean="0">
                <a:latin typeface="黑体" pitchFamily="49" charset="-122"/>
                <a:ea typeface="黑体" pitchFamily="49" charset="-122"/>
              </a:rPr>
              <a:t>、</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有</a:t>
            </a:r>
            <a:r>
              <a:rPr lang="zh-CN" altLang="en-US" sz="3600" dirty="0" smtClean="0">
                <a:solidFill>
                  <a:srgbClr val="FF0000"/>
                </a:solidFill>
                <a:latin typeface="楷体" pitchFamily="49" charset="-122"/>
                <a:ea typeface="楷体" pitchFamily="49" charset="-122"/>
              </a:rPr>
              <a:t>纪律</a:t>
            </a:r>
            <a:r>
              <a:rPr lang="zh-CN" altLang="en-US" sz="3600" dirty="0" smtClean="0">
                <a:latin typeface="黑体" pitchFamily="49" charset="-122"/>
                <a:ea typeface="黑体" pitchFamily="49" charset="-122"/>
              </a:rPr>
              <a:t>的人民。对党员还要进行</a:t>
            </a:r>
            <a:r>
              <a:rPr lang="zh-CN" altLang="en-US" sz="3600" dirty="0" smtClean="0">
                <a:solidFill>
                  <a:srgbClr val="FF0000"/>
                </a:solidFill>
                <a:latin typeface="楷体" pitchFamily="49" charset="-122"/>
                <a:ea typeface="楷体" pitchFamily="49" charset="-122"/>
              </a:rPr>
              <a:t>共产主义</a:t>
            </a:r>
            <a:r>
              <a:rPr lang="zh-CN" altLang="en-US" sz="3600" dirty="0" smtClean="0">
                <a:latin typeface="黑体" pitchFamily="49" charset="-122"/>
                <a:ea typeface="黑体" pitchFamily="49" charset="-122"/>
              </a:rPr>
              <a:t>远大理想教育。大力发展教育、科学、文化事业，弘扬民族优秀</a:t>
            </a:r>
            <a:r>
              <a:rPr lang="zh-CN" altLang="en-US" sz="3600" dirty="0" smtClean="0">
                <a:solidFill>
                  <a:srgbClr val="FF0000"/>
                </a:solidFill>
                <a:latin typeface="楷体" pitchFamily="49" charset="-122"/>
                <a:ea typeface="楷体" pitchFamily="49" charset="-122"/>
              </a:rPr>
              <a:t>传统文化</a:t>
            </a:r>
            <a:r>
              <a:rPr lang="zh-CN" altLang="en-US" sz="3600" dirty="0" smtClean="0">
                <a:latin typeface="黑体" pitchFamily="49" charset="-122"/>
                <a:ea typeface="黑体" pitchFamily="49" charset="-122"/>
              </a:rPr>
              <a:t>，繁荣和发展社会主义文化。</a:t>
            </a:r>
          </a:p>
        </p:txBody>
      </p:sp>
      <p:sp>
        <p:nvSpPr>
          <p:cNvPr id="3" name="矩形 2"/>
          <p:cNvSpPr/>
          <p:nvPr/>
        </p:nvSpPr>
        <p:spPr>
          <a:xfrm>
            <a:off x="6069896" y="2068020"/>
            <a:ext cx="96049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7883040" y="2040826"/>
            <a:ext cx="8176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9030" y="2839090"/>
            <a:ext cx="8176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955988" y="284139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786182" y="2853838"/>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943542" y="3580664"/>
            <a:ext cx="184264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40</a:t>
            </a:fld>
            <a:endParaRPr lang="zh-CN" altLang="en-US"/>
          </a:p>
        </p:txBody>
      </p:sp>
      <p:sp>
        <p:nvSpPr>
          <p:cNvPr id="10" name="动作按钮: 第一张 9">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矩形 11"/>
          <p:cNvSpPr/>
          <p:nvPr/>
        </p:nvSpPr>
        <p:spPr>
          <a:xfrm>
            <a:off x="1000100" y="5110358"/>
            <a:ext cx="18131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中国共产党领导人民构建</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社会主义和谐社会</a:t>
            </a:r>
            <a:r>
              <a:rPr lang="zh-CN" altLang="en-US" sz="3600" dirty="0" smtClean="0">
                <a:latin typeface="黑体" pitchFamily="49" charset="-122"/>
                <a:ea typeface="黑体" pitchFamily="49" charset="-122"/>
              </a:rPr>
              <a:t>。按照</a:t>
            </a:r>
            <a:r>
              <a:rPr lang="zh-CN" altLang="en-US" sz="3600" dirty="0" smtClean="0">
                <a:solidFill>
                  <a:srgbClr val="FF0000"/>
                </a:solidFill>
                <a:latin typeface="楷体" pitchFamily="49" charset="-122"/>
                <a:ea typeface="楷体" pitchFamily="49" charset="-122"/>
              </a:rPr>
              <a:t>民主法治</a:t>
            </a:r>
            <a:r>
              <a:rPr lang="zh-CN" altLang="en-US" sz="3600" dirty="0" smtClean="0">
                <a:latin typeface="黑体" pitchFamily="49" charset="-122"/>
                <a:ea typeface="黑体" pitchFamily="49" charset="-122"/>
              </a:rPr>
              <a:t>、公平正义、</a:t>
            </a:r>
            <a:r>
              <a:rPr lang="zh-CN" altLang="en-US" sz="3600" dirty="0" smtClean="0">
                <a:solidFill>
                  <a:srgbClr val="FF0000"/>
                </a:solidFill>
                <a:latin typeface="楷体" pitchFamily="49" charset="-122"/>
                <a:ea typeface="楷体" pitchFamily="49" charset="-122"/>
              </a:rPr>
              <a:t>诚信友爱</a:t>
            </a:r>
            <a:r>
              <a:rPr lang="zh-CN" altLang="en-US" sz="3600" dirty="0" smtClean="0">
                <a:latin typeface="黑体" pitchFamily="49" charset="-122"/>
                <a:ea typeface="黑体" pitchFamily="49" charset="-122"/>
              </a:rPr>
              <a:t>、充满活力、安定有序、人与自然</a:t>
            </a:r>
            <a:r>
              <a:rPr lang="zh-CN" altLang="en-US" sz="3600" dirty="0" smtClean="0">
                <a:solidFill>
                  <a:srgbClr val="FF0000"/>
                </a:solidFill>
                <a:latin typeface="楷体" pitchFamily="49" charset="-122"/>
                <a:ea typeface="楷体" pitchFamily="49" charset="-122"/>
              </a:rPr>
              <a:t>和谐相处</a:t>
            </a:r>
            <a:r>
              <a:rPr lang="zh-CN" altLang="en-US" sz="3600" dirty="0" smtClean="0">
                <a:latin typeface="黑体" pitchFamily="49" charset="-122"/>
                <a:ea typeface="黑体" pitchFamily="49" charset="-122"/>
              </a:rPr>
              <a:t>的总要求和共同建设、共同享有的原则，以保障和改善</a:t>
            </a:r>
            <a:r>
              <a:rPr lang="zh-CN" altLang="en-US" sz="3600" dirty="0" smtClean="0">
                <a:solidFill>
                  <a:srgbClr val="FF0000"/>
                </a:solidFill>
                <a:latin typeface="楷体" pitchFamily="49" charset="-122"/>
                <a:ea typeface="楷体" pitchFamily="49" charset="-122"/>
              </a:rPr>
              <a:t>民生</a:t>
            </a:r>
            <a:r>
              <a:rPr lang="zh-CN" altLang="en-US" sz="3600" dirty="0" smtClean="0">
                <a:latin typeface="黑体" pitchFamily="49" charset="-122"/>
                <a:ea typeface="黑体" pitchFamily="49" charset="-122"/>
              </a:rPr>
              <a:t>为重点，解决好人民最关心、最直接、最现实的利益问题，使发展成果更多更公平</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41</a:t>
            </a:fld>
            <a:endParaRPr lang="zh-CN" altLang="en-US"/>
          </a:p>
        </p:txBody>
      </p:sp>
      <p:sp>
        <p:nvSpPr>
          <p:cNvPr id="4" name="矩形 3"/>
          <p:cNvSpPr/>
          <p:nvPr/>
        </p:nvSpPr>
        <p:spPr>
          <a:xfrm>
            <a:off x="3786182" y="1544418"/>
            <a:ext cx="184264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41976" y="2327934"/>
            <a:ext cx="184264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418" y="3096702"/>
            <a:ext cx="184264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530322" y="3842880"/>
            <a:ext cx="8991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357166"/>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惠及全体人民，努力形成全体人民各尽其能、各得其所而又</a:t>
            </a:r>
            <a:r>
              <a:rPr lang="zh-CN" altLang="en-US" sz="3600" dirty="0" smtClean="0">
                <a:solidFill>
                  <a:srgbClr val="FF0000"/>
                </a:solidFill>
                <a:latin typeface="楷体" pitchFamily="49" charset="-122"/>
                <a:ea typeface="楷体" pitchFamily="49" charset="-122"/>
              </a:rPr>
              <a:t>和谐相处</a:t>
            </a:r>
            <a:r>
              <a:rPr lang="zh-CN" altLang="en-US" sz="3600" dirty="0" smtClean="0">
                <a:latin typeface="黑体" pitchFamily="49" charset="-122"/>
                <a:ea typeface="黑体" pitchFamily="49" charset="-122"/>
              </a:rPr>
              <a:t>的局面。加强和创新社会管理。严格区分和正确处理</a:t>
            </a:r>
            <a:r>
              <a:rPr lang="zh-CN" altLang="en-US" sz="3600" dirty="0" smtClean="0">
                <a:solidFill>
                  <a:srgbClr val="FF0000"/>
                </a:solidFill>
                <a:latin typeface="楷体" pitchFamily="49" charset="-122"/>
                <a:ea typeface="楷体" pitchFamily="49" charset="-122"/>
              </a:rPr>
              <a:t>敌我矛盾</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人民内部矛盾</a:t>
            </a:r>
            <a:r>
              <a:rPr lang="zh-CN" altLang="en-US" sz="3600" dirty="0" smtClean="0">
                <a:latin typeface="黑体" pitchFamily="49" charset="-122"/>
                <a:ea typeface="黑体" pitchFamily="49" charset="-122"/>
              </a:rPr>
              <a:t>这两类不同性质的矛盾。加强社会治安综合治理，依法坚决打击各种危害国家安全和利益、危害社会稳定和经济发展的犯罪活动和犯罪分子，保持社会长期稳定。</a:t>
            </a:r>
          </a:p>
        </p:txBody>
      </p:sp>
      <p:sp>
        <p:nvSpPr>
          <p:cNvPr id="3" name="矩形 2"/>
          <p:cNvSpPr/>
          <p:nvPr/>
        </p:nvSpPr>
        <p:spPr>
          <a:xfrm>
            <a:off x="1485418" y="2786058"/>
            <a:ext cx="18131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756686" y="2773612"/>
            <a:ext cx="272939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42</a:t>
            </a:fld>
            <a:endParaRPr lang="zh-CN" altLang="en-US"/>
          </a:p>
        </p:txBody>
      </p:sp>
      <p:sp>
        <p:nvSpPr>
          <p:cNvPr id="6" name="动作按钮: 第一张 5">
            <a:hlinkClick r:id="rId2" action="ppaction://hlinksldjump" highlightClick="1"/>
          </p:cNvPr>
          <p:cNvSpPr/>
          <p:nvPr/>
        </p:nvSpPr>
        <p:spPr>
          <a:xfrm>
            <a:off x="7358082"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矩形 7"/>
          <p:cNvSpPr/>
          <p:nvPr/>
        </p:nvSpPr>
        <p:spPr>
          <a:xfrm>
            <a:off x="4683078" y="1285860"/>
            <a:ext cx="18131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中国共产党领导人民建设</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社会主义生态文明</a:t>
            </a:r>
            <a:r>
              <a:rPr lang="zh-CN" altLang="en-US" sz="3600" dirty="0" smtClean="0">
                <a:latin typeface="黑体" pitchFamily="49" charset="-122"/>
                <a:ea typeface="黑体" pitchFamily="49" charset="-122"/>
              </a:rPr>
              <a:t>。树立尊重</a:t>
            </a:r>
            <a:r>
              <a:rPr lang="zh-CN" altLang="en-US" sz="3600" dirty="0" smtClean="0">
                <a:solidFill>
                  <a:srgbClr val="FF0000"/>
                </a:solidFill>
                <a:latin typeface="楷体" pitchFamily="49" charset="-122"/>
                <a:ea typeface="楷体" pitchFamily="49" charset="-122"/>
              </a:rPr>
              <a:t>自然</a:t>
            </a:r>
            <a:r>
              <a:rPr lang="zh-CN" altLang="en-US" sz="3600" dirty="0" smtClean="0">
                <a:latin typeface="黑体" pitchFamily="49" charset="-122"/>
                <a:ea typeface="黑体" pitchFamily="49" charset="-122"/>
              </a:rPr>
              <a:t>、顺应</a:t>
            </a:r>
            <a:r>
              <a:rPr lang="zh-CN" altLang="en-US" sz="3600" dirty="0" smtClean="0">
                <a:solidFill>
                  <a:srgbClr val="FF0000"/>
                </a:solidFill>
                <a:latin typeface="楷体" pitchFamily="49" charset="-122"/>
                <a:ea typeface="楷体" pitchFamily="49" charset="-122"/>
              </a:rPr>
              <a:t>自然</a:t>
            </a:r>
            <a:r>
              <a:rPr lang="zh-CN" altLang="en-US" sz="3600" dirty="0" smtClean="0">
                <a:latin typeface="黑体" pitchFamily="49" charset="-122"/>
                <a:ea typeface="黑体" pitchFamily="49" charset="-122"/>
              </a:rPr>
              <a:t>、保护</a:t>
            </a:r>
            <a:r>
              <a:rPr lang="zh-CN" altLang="en-US" sz="3600" dirty="0" smtClean="0">
                <a:solidFill>
                  <a:srgbClr val="FF0000"/>
                </a:solidFill>
                <a:latin typeface="楷体" pitchFamily="49" charset="-122"/>
                <a:ea typeface="楷体" pitchFamily="49" charset="-122"/>
              </a:rPr>
              <a:t>自然</a:t>
            </a:r>
            <a:r>
              <a:rPr lang="zh-CN" altLang="en-US" sz="3600" dirty="0" smtClean="0">
                <a:latin typeface="黑体" pitchFamily="49" charset="-122"/>
                <a:ea typeface="黑体" pitchFamily="49" charset="-122"/>
              </a:rPr>
              <a:t>的生态文明理念，坚持</a:t>
            </a:r>
            <a:r>
              <a:rPr lang="zh-CN" altLang="en-US" sz="3600" dirty="0" smtClean="0">
                <a:solidFill>
                  <a:srgbClr val="FF0000"/>
                </a:solidFill>
                <a:latin typeface="楷体" pitchFamily="49" charset="-122"/>
                <a:ea typeface="楷体" pitchFamily="49" charset="-122"/>
              </a:rPr>
              <a:t>节约资源</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保护环境</a:t>
            </a:r>
            <a:r>
              <a:rPr lang="zh-CN" altLang="en-US" sz="3600" dirty="0" smtClean="0">
                <a:latin typeface="黑体" pitchFamily="49" charset="-122"/>
                <a:ea typeface="黑体" pitchFamily="49" charset="-122"/>
              </a:rPr>
              <a:t>的基本国策，坚持</a:t>
            </a:r>
            <a:r>
              <a:rPr lang="zh-CN" altLang="en-US" sz="3600" dirty="0" smtClean="0">
                <a:solidFill>
                  <a:srgbClr val="FF0000"/>
                </a:solidFill>
                <a:latin typeface="楷体" pitchFamily="49" charset="-122"/>
                <a:ea typeface="楷体" pitchFamily="49" charset="-122"/>
              </a:rPr>
              <a:t>节约</a:t>
            </a:r>
            <a:r>
              <a:rPr lang="zh-CN" altLang="en-US" sz="3600" dirty="0" smtClean="0">
                <a:latin typeface="黑体" pitchFamily="49" charset="-122"/>
                <a:ea typeface="黑体" pitchFamily="49" charset="-122"/>
              </a:rPr>
              <a:t>优先、</a:t>
            </a:r>
            <a:r>
              <a:rPr lang="zh-CN" altLang="en-US" sz="3600" dirty="0" smtClean="0">
                <a:solidFill>
                  <a:srgbClr val="FF0000"/>
                </a:solidFill>
                <a:latin typeface="楷体" pitchFamily="49" charset="-122"/>
                <a:ea typeface="楷体" pitchFamily="49" charset="-122"/>
              </a:rPr>
              <a:t>保护</a:t>
            </a:r>
            <a:r>
              <a:rPr lang="zh-CN" altLang="en-US" sz="3600" dirty="0" smtClean="0">
                <a:latin typeface="黑体" pitchFamily="49" charset="-122"/>
                <a:ea typeface="黑体" pitchFamily="49" charset="-122"/>
              </a:rPr>
              <a:t>优先、自然恢复为主的方针，坚持生产</a:t>
            </a:r>
            <a:r>
              <a:rPr lang="zh-CN" altLang="en-US" sz="3600" dirty="0" smtClean="0">
                <a:solidFill>
                  <a:srgbClr val="FF0000"/>
                </a:solidFill>
                <a:latin typeface="楷体" pitchFamily="49" charset="-122"/>
                <a:ea typeface="楷体" pitchFamily="49" charset="-122"/>
              </a:rPr>
              <a:t>发展</a:t>
            </a:r>
            <a:r>
              <a:rPr lang="zh-CN" altLang="en-US" sz="3600" dirty="0" smtClean="0">
                <a:latin typeface="黑体" pitchFamily="49" charset="-122"/>
                <a:ea typeface="黑体" pitchFamily="49" charset="-122"/>
              </a:rPr>
              <a:t>、生活</a:t>
            </a:r>
            <a:r>
              <a:rPr lang="zh-CN" altLang="en-US" sz="3600" dirty="0" smtClean="0">
                <a:solidFill>
                  <a:srgbClr val="FF0000"/>
                </a:solidFill>
                <a:latin typeface="楷体" pitchFamily="49" charset="-122"/>
                <a:ea typeface="楷体" pitchFamily="49" charset="-122"/>
              </a:rPr>
              <a:t>富裕</a:t>
            </a:r>
            <a:r>
              <a:rPr lang="zh-CN" altLang="en-US" sz="3600" dirty="0" smtClean="0">
                <a:latin typeface="黑体" pitchFamily="49" charset="-122"/>
                <a:ea typeface="黑体" pitchFamily="49" charset="-122"/>
              </a:rPr>
              <a:t>、生态</a:t>
            </a:r>
            <a:r>
              <a:rPr lang="zh-CN" altLang="en-US" sz="3600" dirty="0" smtClean="0">
                <a:solidFill>
                  <a:srgbClr val="FF0000"/>
                </a:solidFill>
                <a:latin typeface="楷体" pitchFamily="49" charset="-122"/>
                <a:ea typeface="楷体" pitchFamily="49" charset="-122"/>
              </a:rPr>
              <a:t>良好</a:t>
            </a:r>
            <a:r>
              <a:rPr lang="zh-CN" altLang="en-US" sz="3600" dirty="0" smtClean="0">
                <a:latin typeface="黑体" pitchFamily="49" charset="-122"/>
                <a:ea typeface="黑体" pitchFamily="49" charset="-122"/>
              </a:rPr>
              <a:t>的文明发展道路。着力建设资源</a:t>
            </a:r>
            <a:r>
              <a:rPr lang="zh-CN" altLang="en-US" sz="3600" dirty="0" smtClean="0">
                <a:solidFill>
                  <a:srgbClr val="FF0000"/>
                </a:solidFill>
                <a:latin typeface="楷体" pitchFamily="49" charset="-122"/>
                <a:ea typeface="楷体" pitchFamily="49" charset="-122"/>
              </a:rPr>
              <a:t>节约</a:t>
            </a:r>
            <a:r>
              <a:rPr lang="zh-CN" altLang="en-US" sz="3600" dirty="0" smtClean="0">
                <a:latin typeface="黑体" pitchFamily="49" charset="-122"/>
                <a:ea typeface="黑体" pitchFamily="49" charset="-122"/>
              </a:rPr>
              <a:t>型、</a:t>
            </a:r>
          </a:p>
        </p:txBody>
      </p:sp>
      <p:sp>
        <p:nvSpPr>
          <p:cNvPr id="4" name="矩形 3"/>
          <p:cNvSpPr/>
          <p:nvPr/>
        </p:nvSpPr>
        <p:spPr>
          <a:xfrm>
            <a:off x="4731926" y="1672546"/>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15640" y="1657798"/>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556856" y="2441314"/>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000892" y="2428868"/>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15650" y="3199938"/>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72972" y="3199938"/>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428860" y="475682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702430" y="4700136"/>
            <a:ext cx="97063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000892" y="4742078"/>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542768" y="5481350"/>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灯片编号占位符 15"/>
          <p:cNvSpPr>
            <a:spLocks noGrp="1"/>
          </p:cNvSpPr>
          <p:nvPr>
            <p:ph type="sldNum" sz="quarter" idx="12"/>
          </p:nvPr>
        </p:nvSpPr>
        <p:spPr/>
        <p:txBody>
          <a:bodyPr/>
          <a:lstStyle/>
          <a:p>
            <a:fld id="{0C913308-F349-4B6D-A68A-DD1791B4A57B}" type="slidenum">
              <a:rPr lang="zh-CN" altLang="en-US" smtClean="0"/>
              <a:pPr/>
              <a:t>43</a:t>
            </a:fld>
            <a:endParaRPr lang="zh-CN" altLang="en-US"/>
          </a:p>
        </p:txBody>
      </p:sp>
      <p:sp>
        <p:nvSpPr>
          <p:cNvPr id="14" name="矩形 13"/>
          <p:cNvSpPr/>
          <p:nvPr/>
        </p:nvSpPr>
        <p:spPr>
          <a:xfrm>
            <a:off x="6973698" y="3143248"/>
            <a:ext cx="8991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413980" y="3914318"/>
            <a:ext cx="97063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22" presetClass="exit" presetSubtype="8" fill="hold" grpId="0" nodeType="with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10"/>
                                        </p:tgtEl>
                                      </p:cBhvr>
                                    </p:animEffect>
                                    <p:set>
                                      <p:cBhvr>
                                        <p:cTn id="45" dur="1" fill="hold">
                                          <p:stCondLst>
                                            <p:cond delay="499"/>
                                          </p:stCondLst>
                                        </p:cTn>
                                        <p:tgtEl>
                                          <p:spTgt spid="10"/>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xit" presetSubtype="8" fill="hold" grpId="0" nodeType="clickEffect">
                                  <p:stCondLst>
                                    <p:cond delay="0"/>
                                  </p:stCondLst>
                                  <p:childTnLst>
                                    <p:animEffect transition="out" filter="wipe(left)">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xit" presetSubtype="8" fill="hold" grpId="0" nodeType="clickEffect">
                                  <p:stCondLst>
                                    <p:cond delay="0"/>
                                  </p:stCondLst>
                                  <p:childTnLst>
                                    <p:animEffect transition="out" filter="wipe(left)">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xit" presetSubtype="8" fill="hold" grpId="0" nodeType="clickEffect">
                                  <p:stCondLst>
                                    <p:cond delay="0"/>
                                  </p:stCondLst>
                                  <p:childTnLst>
                                    <p:animEffect transition="out" filter="wipe(left)">
                                      <p:cBhvr>
                                        <p:cTn id="59" dur="500"/>
                                        <p:tgtEl>
                                          <p:spTgt spid="13"/>
                                        </p:tgtEl>
                                      </p:cBhvr>
                                    </p:animEffect>
                                    <p:set>
                                      <p:cBhvr>
                                        <p:cTn id="6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4291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环境</a:t>
            </a:r>
            <a:r>
              <a:rPr lang="zh-CN" altLang="en-US" sz="3600" dirty="0" smtClean="0">
                <a:solidFill>
                  <a:srgbClr val="FF0000"/>
                </a:solidFill>
                <a:latin typeface="楷体" pitchFamily="49" charset="-122"/>
                <a:ea typeface="楷体" pitchFamily="49" charset="-122"/>
              </a:rPr>
              <a:t>友好</a:t>
            </a:r>
            <a:r>
              <a:rPr lang="zh-CN" altLang="en-US" sz="3600" dirty="0" smtClean="0">
                <a:latin typeface="黑体" pitchFamily="49" charset="-122"/>
                <a:ea typeface="黑体" pitchFamily="49" charset="-122"/>
              </a:rPr>
              <a:t>型社会，形成</a:t>
            </a:r>
            <a:r>
              <a:rPr lang="zh-CN" altLang="en-US" sz="3600" dirty="0" smtClean="0">
                <a:solidFill>
                  <a:srgbClr val="FF0000"/>
                </a:solidFill>
                <a:latin typeface="楷体" pitchFamily="49" charset="-122"/>
                <a:ea typeface="楷体" pitchFamily="49" charset="-122"/>
              </a:rPr>
              <a:t>节约资源</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保护环境</a:t>
            </a:r>
            <a:r>
              <a:rPr lang="zh-CN" altLang="en-US" sz="3600" dirty="0" smtClean="0">
                <a:latin typeface="黑体" pitchFamily="49" charset="-122"/>
                <a:ea typeface="黑体" pitchFamily="49" charset="-122"/>
              </a:rPr>
              <a:t>的空间</a:t>
            </a:r>
            <a:r>
              <a:rPr lang="zh-CN" altLang="en-US" sz="3600" dirty="0" smtClean="0">
                <a:solidFill>
                  <a:srgbClr val="FF0000"/>
                </a:solidFill>
                <a:latin typeface="楷体" pitchFamily="49" charset="-122"/>
                <a:ea typeface="楷体" pitchFamily="49" charset="-122"/>
              </a:rPr>
              <a:t>格局</a:t>
            </a:r>
            <a:r>
              <a:rPr lang="zh-CN" altLang="en-US" sz="3600" dirty="0" smtClean="0">
                <a:latin typeface="黑体" pitchFamily="49" charset="-122"/>
                <a:ea typeface="黑体" pitchFamily="49" charset="-122"/>
              </a:rPr>
              <a:t>、产业</a:t>
            </a:r>
            <a:r>
              <a:rPr lang="zh-CN" altLang="en-US" sz="3600" dirty="0" smtClean="0">
                <a:solidFill>
                  <a:srgbClr val="FF0000"/>
                </a:solidFill>
                <a:latin typeface="楷体" pitchFamily="49" charset="-122"/>
                <a:ea typeface="楷体" pitchFamily="49" charset="-122"/>
              </a:rPr>
              <a:t>结构</a:t>
            </a:r>
            <a:r>
              <a:rPr lang="zh-CN" altLang="en-US" sz="3600" dirty="0" smtClean="0">
                <a:latin typeface="黑体" pitchFamily="49" charset="-122"/>
                <a:ea typeface="黑体" pitchFamily="49" charset="-122"/>
              </a:rPr>
              <a:t>、生产</a:t>
            </a:r>
            <a:r>
              <a:rPr lang="zh-CN" altLang="en-US" sz="3600" dirty="0" smtClean="0">
                <a:solidFill>
                  <a:srgbClr val="FF0000"/>
                </a:solidFill>
                <a:latin typeface="楷体" pitchFamily="49" charset="-122"/>
                <a:ea typeface="楷体" pitchFamily="49" charset="-122"/>
              </a:rPr>
              <a:t>方式</a:t>
            </a:r>
            <a:r>
              <a:rPr lang="zh-CN" altLang="en-US" sz="3600" dirty="0" smtClean="0">
                <a:latin typeface="黑体" pitchFamily="49" charset="-122"/>
                <a:ea typeface="黑体" pitchFamily="49" charset="-122"/>
              </a:rPr>
              <a:t>、生活</a:t>
            </a:r>
            <a:r>
              <a:rPr lang="zh-CN" altLang="en-US" sz="3600" dirty="0" smtClean="0">
                <a:solidFill>
                  <a:srgbClr val="FF0000"/>
                </a:solidFill>
                <a:latin typeface="楷体" pitchFamily="49" charset="-122"/>
                <a:ea typeface="楷体" pitchFamily="49" charset="-122"/>
              </a:rPr>
              <a:t>方式</a:t>
            </a:r>
            <a:r>
              <a:rPr lang="zh-CN" altLang="en-US" sz="3600" dirty="0" smtClean="0">
                <a:latin typeface="黑体" pitchFamily="49" charset="-122"/>
                <a:ea typeface="黑体" pitchFamily="49" charset="-122"/>
              </a:rPr>
              <a:t>，为人民创造良好生产生活环境，实现中华民族永续发展。</a:t>
            </a:r>
          </a:p>
        </p:txBody>
      </p:sp>
      <p:sp>
        <p:nvSpPr>
          <p:cNvPr id="3" name="矩形 2"/>
          <p:cNvSpPr/>
          <p:nvPr/>
        </p:nvSpPr>
        <p:spPr>
          <a:xfrm>
            <a:off x="1500166" y="2353772"/>
            <a:ext cx="89919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842740" y="3183834"/>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111706" y="3139590"/>
            <a:ext cx="96049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417074" y="3196280"/>
            <a:ext cx="94114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17216" y="3965048"/>
            <a:ext cx="9116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44</a:t>
            </a:fld>
            <a:endParaRPr lang="zh-CN" altLang="en-US"/>
          </a:p>
        </p:txBody>
      </p:sp>
      <p:sp>
        <p:nvSpPr>
          <p:cNvPr id="9" name="动作按钮: 第一张 8">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矩形 10"/>
          <p:cNvSpPr/>
          <p:nvPr/>
        </p:nvSpPr>
        <p:spPr>
          <a:xfrm>
            <a:off x="5173000" y="2326578"/>
            <a:ext cx="18131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429520" y="235607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44278" y="3097648"/>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par>
                                <p:cTn id="18" presetID="22" presetClass="exit" presetSubtype="8" fill="hold" grpId="0" nodeType="withEffect">
                                  <p:stCondLst>
                                    <p:cond delay="0"/>
                                  </p:stCondLst>
                                  <p:childTnLst>
                                    <p:animEffect transition="out" filter="wipe(left)">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1" grpId="0" animBg="1"/>
      <p:bldP spid="12" grpId="0" animBg="1"/>
      <p:bldP spid="1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中国共产党坚持对人民解放军和其他人民武装力量的</a:t>
            </a:r>
            <a:r>
              <a:rPr lang="zh-CN" altLang="en-US" sz="3600" dirty="0" smtClean="0">
                <a:solidFill>
                  <a:srgbClr val="FF0000"/>
                </a:solidFill>
                <a:latin typeface="楷体" pitchFamily="49" charset="-122"/>
                <a:ea typeface="楷体" pitchFamily="49" charset="-122"/>
              </a:rPr>
              <a:t>领导</a:t>
            </a:r>
            <a:r>
              <a:rPr lang="zh-CN" altLang="en-US" sz="3600" dirty="0" smtClean="0">
                <a:latin typeface="黑体" pitchFamily="49" charset="-122"/>
                <a:ea typeface="黑体" pitchFamily="49" charset="-122"/>
              </a:rPr>
              <a:t>，加强人民解放军的建设，切实保证人民解放军履行新世纪新阶段军队历史使命，充分发挥人民解放军在</a:t>
            </a:r>
            <a:r>
              <a:rPr lang="zh-CN" altLang="en-US" sz="3600" dirty="0" smtClean="0">
                <a:solidFill>
                  <a:srgbClr val="FF0000"/>
                </a:solidFill>
                <a:latin typeface="楷体" pitchFamily="49" charset="-122"/>
                <a:ea typeface="楷体" pitchFamily="49" charset="-122"/>
              </a:rPr>
              <a:t>巩固国防</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保卫祖国</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参加社会主义现代化建设</a:t>
            </a:r>
            <a:r>
              <a:rPr lang="zh-CN" altLang="en-US" sz="3600" dirty="0" smtClean="0">
                <a:latin typeface="黑体" pitchFamily="49" charset="-122"/>
                <a:ea typeface="黑体" pitchFamily="49" charset="-122"/>
              </a:rPr>
              <a:t>中的作用。</a:t>
            </a:r>
          </a:p>
        </p:txBody>
      </p:sp>
      <p:sp>
        <p:nvSpPr>
          <p:cNvPr id="4" name="矩形 3"/>
          <p:cNvSpPr/>
          <p:nvPr/>
        </p:nvSpPr>
        <p:spPr>
          <a:xfrm>
            <a:off x="4244306" y="1928802"/>
            <a:ext cx="91394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45</a:t>
            </a:fld>
            <a:endParaRPr lang="zh-CN" altLang="en-US"/>
          </a:p>
        </p:txBody>
      </p:sp>
      <p:sp>
        <p:nvSpPr>
          <p:cNvPr id="5" name="动作按钮: 第一张 4">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 name="矩形 5"/>
          <p:cNvSpPr/>
          <p:nvPr/>
        </p:nvSpPr>
        <p:spPr>
          <a:xfrm>
            <a:off x="2872236" y="4256760"/>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985880" y="4229566"/>
            <a:ext cx="19855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427186" y="4229566"/>
            <a:ext cx="114304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71906" y="5015384"/>
            <a:ext cx="43577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22" presetClass="exit" presetSubtype="8" fill="hold" grpId="0" nodeType="withEffect">
                                  <p:stCondLst>
                                    <p:cond delay="0"/>
                                  </p:stCondLst>
                                  <p:childTnLst>
                                    <p:animEffect transition="out" filter="wipe(left)">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中国共产党维护和发展平等团结互助和谐的社会主义</a:t>
            </a:r>
            <a:r>
              <a:rPr lang="zh-CN" altLang="en-US" sz="3600" dirty="0" smtClean="0">
                <a:solidFill>
                  <a:srgbClr val="FF0000"/>
                </a:solidFill>
                <a:latin typeface="楷体" pitchFamily="49" charset="-122"/>
                <a:ea typeface="楷体" pitchFamily="49" charset="-122"/>
              </a:rPr>
              <a:t>民族</a:t>
            </a:r>
            <a:r>
              <a:rPr lang="zh-CN" altLang="en-US" sz="3600" dirty="0" smtClean="0">
                <a:latin typeface="黑体" pitchFamily="49" charset="-122"/>
                <a:ea typeface="黑体" pitchFamily="49" charset="-122"/>
              </a:rPr>
              <a:t>关系，积极培养、选拔</a:t>
            </a:r>
            <a:r>
              <a:rPr lang="zh-CN" altLang="en-US" sz="3600" dirty="0" smtClean="0">
                <a:solidFill>
                  <a:srgbClr val="FF0000"/>
                </a:solidFill>
                <a:latin typeface="楷体" pitchFamily="49" charset="-122"/>
                <a:ea typeface="楷体" pitchFamily="49" charset="-122"/>
              </a:rPr>
              <a:t>少数民族</a:t>
            </a:r>
            <a:r>
              <a:rPr lang="zh-CN" altLang="en-US" sz="3600" dirty="0" smtClean="0">
                <a:latin typeface="黑体" pitchFamily="49" charset="-122"/>
                <a:ea typeface="黑体" pitchFamily="49" charset="-122"/>
              </a:rPr>
              <a:t>干部，帮助少数民族和民族地区发展经济、文化和社会事业，实现各民族共同团结奋斗、共同繁荣发展。全面贯彻党的宗教工作基本方针，团结</a:t>
            </a:r>
            <a:r>
              <a:rPr lang="zh-CN" altLang="en-US" sz="3600" dirty="0" smtClean="0">
                <a:solidFill>
                  <a:srgbClr val="FF0000"/>
                </a:solidFill>
                <a:latin typeface="楷体" pitchFamily="49" charset="-122"/>
                <a:ea typeface="楷体" pitchFamily="49" charset="-122"/>
              </a:rPr>
              <a:t>信教</a:t>
            </a:r>
            <a:r>
              <a:rPr lang="zh-CN" altLang="en-US" sz="3600" dirty="0" smtClean="0">
                <a:latin typeface="黑体" pitchFamily="49" charset="-122"/>
                <a:ea typeface="黑体" pitchFamily="49" charset="-122"/>
              </a:rPr>
              <a:t>群众为经济社会发展作贡献。</a:t>
            </a:r>
          </a:p>
        </p:txBody>
      </p:sp>
      <p:sp>
        <p:nvSpPr>
          <p:cNvPr id="4" name="矩形 3"/>
          <p:cNvSpPr/>
          <p:nvPr/>
        </p:nvSpPr>
        <p:spPr>
          <a:xfrm>
            <a:off x="4242004" y="1628302"/>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28596" y="5500702"/>
            <a:ext cx="102962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46</a:t>
            </a:fld>
            <a:endParaRPr lang="zh-CN" altLang="en-US"/>
          </a:p>
        </p:txBody>
      </p:sp>
      <p:sp>
        <p:nvSpPr>
          <p:cNvPr id="6" name="动作按钮: 第一张 5">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矩形 6"/>
          <p:cNvSpPr/>
          <p:nvPr/>
        </p:nvSpPr>
        <p:spPr>
          <a:xfrm>
            <a:off x="1472972" y="2369876"/>
            <a:ext cx="186983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中国共产党同全国各民族工人、农民、</a:t>
            </a:r>
            <a:r>
              <a:rPr lang="zh-CN" altLang="en-US" sz="3600" dirty="0" smtClean="0">
                <a:solidFill>
                  <a:srgbClr val="FF0000"/>
                </a:solidFill>
                <a:latin typeface="楷体" pitchFamily="49" charset="-122"/>
                <a:ea typeface="楷体" pitchFamily="49" charset="-122"/>
              </a:rPr>
              <a:t>知识分子</a:t>
            </a:r>
            <a:r>
              <a:rPr lang="zh-CN" altLang="en-US" sz="3600" dirty="0" smtClean="0">
                <a:latin typeface="黑体" pitchFamily="49" charset="-122"/>
                <a:ea typeface="黑体" pitchFamily="49" charset="-122"/>
              </a:rPr>
              <a:t>团结在一起，同</a:t>
            </a:r>
            <a:r>
              <a:rPr lang="zh-CN" altLang="en-US" sz="3600" dirty="0" smtClean="0">
                <a:solidFill>
                  <a:srgbClr val="FF0000"/>
                </a:solidFill>
                <a:latin typeface="楷体" pitchFamily="49" charset="-122"/>
                <a:ea typeface="楷体" pitchFamily="49" charset="-122"/>
              </a:rPr>
              <a:t>各民主党派</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无党派人士</a:t>
            </a:r>
            <a:r>
              <a:rPr lang="zh-CN" altLang="en-US" sz="3600" dirty="0" smtClean="0">
                <a:latin typeface="黑体" pitchFamily="49" charset="-122"/>
                <a:ea typeface="黑体" pitchFamily="49" charset="-122"/>
              </a:rPr>
              <a:t>、各民族的爱国力量团结在一起，进一步发展和壮大由全体社会主义</a:t>
            </a:r>
            <a:r>
              <a:rPr lang="zh-CN" altLang="en-US" sz="3600" dirty="0" smtClean="0">
                <a:solidFill>
                  <a:srgbClr val="FF0000"/>
                </a:solidFill>
                <a:latin typeface="楷体" pitchFamily="49" charset="-122"/>
                <a:ea typeface="楷体" pitchFamily="49" charset="-122"/>
              </a:rPr>
              <a:t>劳动者</a:t>
            </a:r>
            <a:r>
              <a:rPr lang="zh-CN" altLang="en-US" sz="3600" dirty="0" smtClean="0">
                <a:latin typeface="黑体" pitchFamily="49" charset="-122"/>
                <a:ea typeface="黑体" pitchFamily="49" charset="-122"/>
              </a:rPr>
              <a:t>、社会主义事业的</a:t>
            </a:r>
            <a:r>
              <a:rPr lang="zh-CN" altLang="en-US" sz="3600" dirty="0" smtClean="0">
                <a:solidFill>
                  <a:srgbClr val="FF0000"/>
                </a:solidFill>
                <a:latin typeface="楷体" pitchFamily="49" charset="-122"/>
                <a:ea typeface="楷体" pitchFamily="49" charset="-122"/>
              </a:rPr>
              <a:t>建设者</a:t>
            </a:r>
            <a:r>
              <a:rPr lang="zh-CN" altLang="en-US" sz="3600" dirty="0" smtClean="0">
                <a:latin typeface="黑体" pitchFamily="49" charset="-122"/>
                <a:ea typeface="黑体" pitchFamily="49" charset="-122"/>
              </a:rPr>
              <a:t>、拥护社会主义的</a:t>
            </a:r>
            <a:r>
              <a:rPr lang="zh-CN" altLang="en-US" sz="3600" dirty="0" smtClean="0">
                <a:solidFill>
                  <a:srgbClr val="FF0000"/>
                </a:solidFill>
                <a:latin typeface="楷体" pitchFamily="49" charset="-122"/>
                <a:ea typeface="楷体" pitchFamily="49" charset="-122"/>
              </a:rPr>
              <a:t>爱国者</a:t>
            </a:r>
            <a:r>
              <a:rPr lang="zh-CN" altLang="en-US" sz="3600" dirty="0" smtClean="0">
                <a:latin typeface="黑体" pitchFamily="49" charset="-122"/>
                <a:ea typeface="黑体" pitchFamily="49" charset="-122"/>
              </a:rPr>
              <a:t>、拥护祖国统一的</a:t>
            </a:r>
            <a:r>
              <a:rPr lang="zh-CN" altLang="en-US" sz="3600" dirty="0" smtClean="0">
                <a:solidFill>
                  <a:srgbClr val="FF0000"/>
                </a:solidFill>
                <a:latin typeface="楷体" pitchFamily="49" charset="-122"/>
                <a:ea typeface="楷体" pitchFamily="49" charset="-122"/>
              </a:rPr>
              <a:t>爱国者</a:t>
            </a:r>
            <a:r>
              <a:rPr lang="zh-CN" altLang="en-US" sz="3600" dirty="0" smtClean="0">
                <a:latin typeface="黑体" pitchFamily="49" charset="-122"/>
                <a:ea typeface="黑体" pitchFamily="49" charset="-122"/>
              </a:rPr>
              <a:t>组成的最广泛的</a:t>
            </a:r>
            <a:r>
              <a:rPr lang="zh-CN" altLang="en-US" sz="3600" dirty="0" smtClean="0">
                <a:solidFill>
                  <a:srgbClr val="FF0000"/>
                </a:solidFill>
                <a:latin typeface="楷体" pitchFamily="49" charset="-122"/>
                <a:ea typeface="楷体" pitchFamily="49" charset="-122"/>
              </a:rPr>
              <a:t>爱国统一</a:t>
            </a:r>
            <a:r>
              <a:rPr lang="zh-CN" altLang="en-US" sz="3600" dirty="0" smtClean="0">
                <a:latin typeface="黑体" pitchFamily="49" charset="-122"/>
                <a:ea typeface="黑体" pitchFamily="49" charset="-122"/>
              </a:rPr>
              <a:t>战线。</a:t>
            </a:r>
          </a:p>
        </p:txBody>
      </p:sp>
      <p:sp>
        <p:nvSpPr>
          <p:cNvPr id="4" name="矩形 3"/>
          <p:cNvSpPr/>
          <p:nvPr/>
        </p:nvSpPr>
        <p:spPr>
          <a:xfrm>
            <a:off x="5584578" y="5468904"/>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47</a:t>
            </a:fld>
            <a:endParaRPr lang="zh-CN" altLang="en-US"/>
          </a:p>
        </p:txBody>
      </p:sp>
      <p:sp>
        <p:nvSpPr>
          <p:cNvPr id="5" name="矩形 4"/>
          <p:cNvSpPr/>
          <p:nvPr/>
        </p:nvSpPr>
        <p:spPr>
          <a:xfrm>
            <a:off x="1357290" y="1613554"/>
            <a:ext cx="19855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515574" y="1628302"/>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500034" y="2357430"/>
            <a:ext cx="50006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00166" y="2357430"/>
            <a:ext cx="22860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928794" y="3914318"/>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944202" y="3914318"/>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786182" y="4670640"/>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00100" y="5458760"/>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4"/>
                                        </p:tgtEl>
                                      </p:cBhvr>
                                    </p:animEffect>
                                    <p:set>
                                      <p:cBhvr>
                                        <p:cTn id="4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P spid="12" grpId="0" animBg="1"/>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3182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不断加强全国人民包括香港特别行政区同胞、澳门特别行政区同胞、台湾同胞和海外侨胞的团结。按照“</a:t>
            </a:r>
            <a:r>
              <a:rPr lang="zh-CN" altLang="en-US" sz="3600" dirty="0" smtClean="0">
                <a:solidFill>
                  <a:srgbClr val="FF0000"/>
                </a:solidFill>
                <a:latin typeface="楷体" pitchFamily="49" charset="-122"/>
                <a:ea typeface="楷体" pitchFamily="49" charset="-122"/>
              </a:rPr>
              <a:t>一个国家</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两种制度</a:t>
            </a:r>
            <a:r>
              <a:rPr lang="zh-CN" altLang="en-US" sz="3600" dirty="0" smtClean="0">
                <a:latin typeface="黑体" pitchFamily="49" charset="-122"/>
                <a:ea typeface="黑体" pitchFamily="49" charset="-122"/>
              </a:rPr>
              <a:t>”的方针，促进香港、澳门长期繁荣稳定，完成祖国统一大业。</a:t>
            </a:r>
          </a:p>
        </p:txBody>
      </p:sp>
      <p:sp>
        <p:nvSpPr>
          <p:cNvPr id="3" name="矩形 2"/>
          <p:cNvSpPr/>
          <p:nvPr/>
        </p:nvSpPr>
        <p:spPr>
          <a:xfrm>
            <a:off x="6084644" y="3557128"/>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00034" y="4283954"/>
            <a:ext cx="192882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48</a:t>
            </a:fld>
            <a:endParaRPr lang="zh-CN" altLang="en-US"/>
          </a:p>
        </p:txBody>
      </p:sp>
      <p:sp>
        <p:nvSpPr>
          <p:cNvPr id="6" name="动作按钮: 第一张 5">
            <a:hlinkClick r:id="rId2" action="ppaction://hlinksldjump" highlightClick="1"/>
          </p:cNvPr>
          <p:cNvSpPr/>
          <p:nvPr/>
        </p:nvSpPr>
        <p:spPr>
          <a:xfrm>
            <a:off x="4500562" y="6357982"/>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8"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中国共产党坚持</a:t>
            </a:r>
            <a:r>
              <a:rPr lang="zh-CN" altLang="en-US" sz="3600" dirty="0" smtClean="0">
                <a:solidFill>
                  <a:srgbClr val="FF0000"/>
                </a:solidFill>
                <a:latin typeface="楷体" pitchFamily="49" charset="-122"/>
                <a:ea typeface="楷体" pitchFamily="49" charset="-122"/>
              </a:rPr>
              <a:t>独立自主</a:t>
            </a:r>
            <a:r>
              <a:rPr lang="zh-CN" altLang="en-US" sz="3600" dirty="0" smtClean="0">
                <a:latin typeface="黑体" pitchFamily="49" charset="-122"/>
                <a:ea typeface="黑体" pitchFamily="49" charset="-122"/>
              </a:rPr>
              <a:t>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和平外交政策</a:t>
            </a:r>
            <a:r>
              <a:rPr lang="zh-CN" altLang="en-US" sz="3600" dirty="0" smtClean="0">
                <a:latin typeface="黑体" pitchFamily="49" charset="-122"/>
                <a:ea typeface="黑体" pitchFamily="49" charset="-122"/>
              </a:rPr>
              <a:t>，坚持</a:t>
            </a:r>
            <a:r>
              <a:rPr lang="zh-CN" altLang="en-US" sz="3600" dirty="0" smtClean="0">
                <a:solidFill>
                  <a:srgbClr val="FF0000"/>
                </a:solidFill>
                <a:latin typeface="楷体" pitchFamily="49" charset="-122"/>
                <a:ea typeface="楷体" pitchFamily="49" charset="-122"/>
              </a:rPr>
              <a:t>和平</a:t>
            </a:r>
            <a:r>
              <a:rPr lang="zh-CN" altLang="en-US" sz="3600" dirty="0" smtClean="0">
                <a:latin typeface="黑体" pitchFamily="49" charset="-122"/>
                <a:ea typeface="黑体" pitchFamily="49" charset="-122"/>
              </a:rPr>
              <a:t>发展道路，坚持互利共赢的开放战略，统筹国内国际两个大局，积极发展对外关系，努力为我国的</a:t>
            </a:r>
            <a:r>
              <a:rPr lang="zh-CN" altLang="en-US" sz="3600" dirty="0" smtClean="0">
                <a:solidFill>
                  <a:srgbClr val="FF0000"/>
                </a:solidFill>
                <a:latin typeface="楷体" pitchFamily="49" charset="-122"/>
                <a:ea typeface="楷体" pitchFamily="49" charset="-122"/>
              </a:rPr>
              <a:t>改革开放</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现代化建设</a:t>
            </a:r>
            <a:r>
              <a:rPr lang="zh-CN" altLang="en-US" sz="3600" dirty="0" smtClean="0">
                <a:latin typeface="黑体" pitchFamily="49" charset="-122"/>
                <a:ea typeface="黑体" pitchFamily="49" charset="-122"/>
              </a:rPr>
              <a:t>争取有利的国际环境。在国际事务中，维护我国的独立和主权，反对</a:t>
            </a:r>
            <a:r>
              <a:rPr lang="zh-CN" altLang="en-US" sz="3600" dirty="0" smtClean="0">
                <a:solidFill>
                  <a:srgbClr val="FF0000"/>
                </a:solidFill>
                <a:latin typeface="楷体" pitchFamily="49" charset="-122"/>
                <a:ea typeface="楷体" pitchFamily="49" charset="-122"/>
              </a:rPr>
              <a:t>霸权主义</a:t>
            </a:r>
            <a:r>
              <a:rPr lang="zh-CN" altLang="en-US" sz="3600" dirty="0" smtClean="0">
                <a:latin typeface="黑体" pitchFamily="49" charset="-122"/>
                <a:ea typeface="黑体" pitchFamily="49" charset="-122"/>
              </a:rPr>
              <a:t>和强权政治，维</a:t>
            </a:r>
          </a:p>
        </p:txBody>
      </p:sp>
      <p:sp>
        <p:nvSpPr>
          <p:cNvPr id="4" name="矩形 3"/>
          <p:cNvSpPr/>
          <p:nvPr/>
        </p:nvSpPr>
        <p:spPr>
          <a:xfrm>
            <a:off x="4714876" y="856856"/>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71472" y="3917003"/>
            <a:ext cx="183326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869362" y="3929066"/>
            <a:ext cx="2274141"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355252" y="5414516"/>
            <a:ext cx="178825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49</a:t>
            </a:fld>
            <a:endParaRPr lang="zh-CN" altLang="en-US"/>
          </a:p>
        </p:txBody>
      </p:sp>
      <p:sp>
        <p:nvSpPr>
          <p:cNvPr id="9" name="矩形 8"/>
          <p:cNvSpPr/>
          <p:nvPr/>
        </p:nvSpPr>
        <p:spPr>
          <a:xfrm>
            <a:off x="3342806" y="1571612"/>
            <a:ext cx="8720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428605"/>
            <a:ext cx="8243918" cy="6072230"/>
          </a:xfrm>
        </p:spPr>
        <p:txBody>
          <a:bodyPr>
            <a:noAutofit/>
          </a:bodyPr>
          <a:lstStyle/>
          <a:p>
            <a:pPr algn="l">
              <a:lnSpc>
                <a:spcPct val="140000"/>
              </a:lnSpc>
            </a:pPr>
            <a:r>
              <a:rPr lang="zh-CN" altLang="en-US" sz="3600" dirty="0" smtClean="0">
                <a:latin typeface="黑体" pitchFamily="49" charset="-122"/>
                <a:ea typeface="黑体" pitchFamily="49" charset="-122"/>
              </a:rPr>
              <a:t>    中国共产党是</a:t>
            </a:r>
            <a:r>
              <a:rPr lang="zh-CN" altLang="en-US" sz="3600" dirty="0" smtClean="0">
                <a:solidFill>
                  <a:srgbClr val="FF0000"/>
                </a:solidFill>
                <a:latin typeface="楷体" pitchFamily="49" charset="-122"/>
                <a:ea typeface="楷体" pitchFamily="49" charset="-122"/>
              </a:rPr>
              <a:t>中国工人阶级</a:t>
            </a:r>
            <a:r>
              <a:rPr lang="zh-CN" altLang="en-US" sz="3600" dirty="0" smtClean="0">
                <a:latin typeface="黑体" pitchFamily="49" charset="-122"/>
                <a:ea typeface="黑体" pitchFamily="49" charset="-122"/>
              </a:rPr>
              <a:t>的先锋队，同时是</a:t>
            </a:r>
            <a:r>
              <a:rPr lang="zh-CN" altLang="en-US" sz="3600" dirty="0" smtClean="0">
                <a:solidFill>
                  <a:srgbClr val="FF0000"/>
                </a:solidFill>
                <a:latin typeface="楷体" pitchFamily="49" charset="-122"/>
                <a:ea typeface="楷体" pitchFamily="49" charset="-122"/>
              </a:rPr>
              <a:t>中国人民</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中华民族</a:t>
            </a:r>
            <a:r>
              <a:rPr lang="zh-CN" altLang="en-US" sz="3600" dirty="0" smtClean="0">
                <a:latin typeface="黑体" pitchFamily="49" charset="-122"/>
                <a:ea typeface="黑体" pitchFamily="49" charset="-122"/>
              </a:rPr>
              <a:t>的先锋队，是</a:t>
            </a:r>
            <a:r>
              <a:rPr lang="zh-CN" altLang="en-US" sz="3600" dirty="0" smtClean="0">
                <a:solidFill>
                  <a:srgbClr val="FF0000"/>
                </a:solidFill>
                <a:latin typeface="楷体" pitchFamily="49" charset="-122"/>
                <a:ea typeface="楷体" pitchFamily="49" charset="-122"/>
              </a:rPr>
              <a:t>中国特色社会主义事业</a:t>
            </a:r>
            <a:r>
              <a:rPr lang="zh-CN" altLang="en-US" sz="3600" dirty="0" smtClean="0">
                <a:latin typeface="黑体" pitchFamily="49" charset="-122"/>
                <a:ea typeface="黑体" pitchFamily="49" charset="-122"/>
              </a:rPr>
              <a:t>的领导核心，代表</a:t>
            </a:r>
            <a:r>
              <a:rPr lang="zh-CN" altLang="en-US" sz="3600" dirty="0" smtClean="0">
                <a:solidFill>
                  <a:srgbClr val="FF0000"/>
                </a:solidFill>
                <a:latin typeface="楷体" pitchFamily="49" charset="-122"/>
                <a:ea typeface="楷体" pitchFamily="49" charset="-122"/>
              </a:rPr>
              <a:t>中国先进生产力的发展要求</a:t>
            </a:r>
            <a:r>
              <a:rPr lang="zh-CN" altLang="en-US" sz="3600" dirty="0" smtClean="0">
                <a:latin typeface="黑体" pitchFamily="49" charset="-122"/>
                <a:ea typeface="黑体" pitchFamily="49" charset="-122"/>
              </a:rPr>
              <a:t>，代表</a:t>
            </a:r>
            <a:r>
              <a:rPr lang="zh-CN" altLang="en-US" sz="3600" dirty="0" smtClean="0">
                <a:solidFill>
                  <a:srgbClr val="FF0000"/>
                </a:solidFill>
                <a:latin typeface="楷体" pitchFamily="49" charset="-122"/>
                <a:ea typeface="楷体" pitchFamily="49" charset="-122"/>
              </a:rPr>
              <a:t>中国先进文化的前进方向</a:t>
            </a:r>
            <a:r>
              <a:rPr lang="zh-CN" altLang="en-US" sz="3600" dirty="0" smtClean="0">
                <a:latin typeface="黑体" pitchFamily="49" charset="-122"/>
                <a:ea typeface="黑体" pitchFamily="49" charset="-122"/>
              </a:rPr>
              <a:t>，代表</a:t>
            </a:r>
            <a:r>
              <a:rPr lang="zh-CN" altLang="en-US" sz="3600" dirty="0" smtClean="0">
                <a:solidFill>
                  <a:srgbClr val="FF0000"/>
                </a:solidFill>
                <a:latin typeface="楷体" pitchFamily="49" charset="-122"/>
                <a:ea typeface="楷体" pitchFamily="49" charset="-122"/>
              </a:rPr>
              <a:t>中国最广大人民的根本利益</a:t>
            </a:r>
            <a:r>
              <a:rPr lang="zh-CN" altLang="en-US" sz="3600" dirty="0" smtClean="0">
                <a:latin typeface="黑体" pitchFamily="49" charset="-122"/>
                <a:ea typeface="黑体" pitchFamily="49" charset="-122"/>
              </a:rPr>
              <a:t>。党的最</a:t>
            </a:r>
            <a:r>
              <a:rPr lang="zh-CN" altLang="en-US" sz="3600" dirty="0" smtClean="0">
                <a:solidFill>
                  <a:srgbClr val="FF0000"/>
                </a:solidFill>
                <a:latin typeface="楷体" pitchFamily="49" charset="-122"/>
                <a:ea typeface="楷体" pitchFamily="49" charset="-122"/>
              </a:rPr>
              <a:t>高</a:t>
            </a:r>
            <a:r>
              <a:rPr lang="zh-CN" altLang="en-US" sz="3600" dirty="0" smtClean="0">
                <a:latin typeface="黑体" pitchFamily="49" charset="-122"/>
                <a:ea typeface="黑体" pitchFamily="49" charset="-122"/>
              </a:rPr>
              <a:t>理想和最</a:t>
            </a:r>
            <a:r>
              <a:rPr lang="zh-CN" altLang="en-US" sz="3600" dirty="0" smtClean="0">
                <a:solidFill>
                  <a:srgbClr val="FF0000"/>
                </a:solidFill>
                <a:latin typeface="楷体" pitchFamily="49" charset="-122"/>
                <a:ea typeface="楷体" pitchFamily="49" charset="-122"/>
              </a:rPr>
              <a:t>终</a:t>
            </a:r>
            <a:r>
              <a:rPr lang="zh-CN" altLang="en-US" sz="3600" dirty="0" smtClean="0">
                <a:latin typeface="黑体" pitchFamily="49" charset="-122"/>
                <a:ea typeface="黑体" pitchFamily="49" charset="-122"/>
              </a:rPr>
              <a:t>目标是实现共产主义。</a:t>
            </a:r>
            <a:endParaRPr lang="zh-CN" altLang="en-US" sz="3600" dirty="0">
              <a:latin typeface="黑体" pitchFamily="49" charset="-122"/>
              <a:ea typeface="黑体" pitchFamily="49" charset="-122"/>
            </a:endParaRPr>
          </a:p>
        </p:txBody>
      </p:sp>
      <p:sp>
        <p:nvSpPr>
          <p:cNvPr id="4" name="矩形 3"/>
          <p:cNvSpPr/>
          <p:nvPr/>
        </p:nvSpPr>
        <p:spPr>
          <a:xfrm>
            <a:off x="4500562" y="928670"/>
            <a:ext cx="2714644"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128492" y="1638554"/>
            <a:ext cx="1800698"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70302" y="2428868"/>
            <a:ext cx="4572032"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643174" y="3202240"/>
            <a:ext cx="5500726"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714480" y="3956260"/>
            <a:ext cx="5072098"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p>
        </p:txBody>
      </p:sp>
      <p:sp>
        <p:nvSpPr>
          <p:cNvPr id="9" name="矩形 8"/>
          <p:cNvSpPr/>
          <p:nvPr/>
        </p:nvSpPr>
        <p:spPr>
          <a:xfrm>
            <a:off x="399100" y="4702438"/>
            <a:ext cx="5429288"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143900" y="3971008"/>
            <a:ext cx="642942"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5414508" y="1657798"/>
            <a:ext cx="178595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199798" y="5504984"/>
            <a:ext cx="443376"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u="sng" dirty="0" smtClean="0">
                <a:ln>
                  <a:solidFill>
                    <a:schemeClr val="accent2">
                      <a:lumMod val="60000"/>
                      <a:lumOff val="40000"/>
                    </a:schemeClr>
                  </a:solidFill>
                </a:ln>
              </a:rPr>
              <a:t>               </a:t>
            </a:r>
            <a:endParaRPr lang="zh-CN" altLang="en-US" u="sng" dirty="0">
              <a:ln>
                <a:solidFill>
                  <a:schemeClr val="accent2">
                    <a:lumMod val="60000"/>
                    <a:lumOff val="40000"/>
                  </a:schemeClr>
                </a:solidFill>
              </a:ln>
            </a:endParaRPr>
          </a:p>
        </p:txBody>
      </p:sp>
      <p:sp>
        <p:nvSpPr>
          <p:cNvPr id="22" name="矩形 21"/>
          <p:cNvSpPr/>
          <p:nvPr/>
        </p:nvSpPr>
        <p:spPr>
          <a:xfrm>
            <a:off x="7673330" y="4746682"/>
            <a:ext cx="428628"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15" name="动作按钮: 第一张 14">
            <a:hlinkClick r:id="rId2" action="ppaction://hlinksldjump" highlightClick="1"/>
          </p:cNvPr>
          <p:cNvSpPr/>
          <p:nvPr/>
        </p:nvSpPr>
        <p:spPr>
          <a:xfrm>
            <a:off x="407193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4551667"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par>
                                <p:cTn id="38" presetID="22" presetClass="exit" presetSubtype="8" fill="hold" grpId="0" nodeType="withEffect">
                                  <p:stCondLst>
                                    <p:cond delay="0"/>
                                  </p:stCondLst>
                                  <p:childTnLst>
                                    <p:animEffect transition="out" filter="wipe(left)">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22"/>
                                        </p:tgtEl>
                                      </p:cBhvr>
                                    </p:animEffect>
                                    <p:set>
                                      <p:cBhvr>
                                        <p:cTn id="45" dur="1" fill="hold">
                                          <p:stCondLst>
                                            <p:cond delay="499"/>
                                          </p:stCondLst>
                                        </p:cTn>
                                        <p:tgtEl>
                                          <p:spTgt spid="2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xit" presetSubtype="8" fill="hold" grpId="0" nodeType="clickEffect">
                                  <p:stCondLst>
                                    <p:cond delay="0"/>
                                  </p:stCondLst>
                                  <p:childTnLst>
                                    <p:animEffect transition="out" filter="wipe(left)">
                                      <p:cBhvr>
                                        <p:cTn id="49" dur="500"/>
                                        <p:tgtEl>
                                          <p:spTgt spid="20"/>
                                        </p:tgtEl>
                                      </p:cBhvr>
                                    </p:animEffect>
                                    <p:set>
                                      <p:cBhvr>
                                        <p:cTn id="50"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8" grpId="0" animBg="1"/>
      <p:bldP spid="19" grpId="0" animBg="1"/>
      <p:bldP spid="20" grpId="0" animBg="1"/>
      <p:bldP spid="2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护</a:t>
            </a:r>
            <a:r>
              <a:rPr lang="zh-CN" altLang="en-US" sz="3600" dirty="0" smtClean="0">
                <a:solidFill>
                  <a:srgbClr val="FF0000"/>
                </a:solidFill>
                <a:latin typeface="楷体" pitchFamily="49" charset="-122"/>
                <a:ea typeface="楷体" pitchFamily="49" charset="-122"/>
              </a:rPr>
              <a:t>世界和平</a:t>
            </a:r>
            <a:r>
              <a:rPr lang="zh-CN" altLang="en-US" sz="3600" dirty="0" smtClean="0">
                <a:latin typeface="黑体" pitchFamily="49" charset="-122"/>
                <a:ea typeface="黑体" pitchFamily="49" charset="-122"/>
              </a:rPr>
              <a:t>，促进人类进步，努力推动建设持久和平、共同繁荣的和谐世界。在互相尊重</a:t>
            </a:r>
            <a:r>
              <a:rPr lang="zh-CN" altLang="en-US" sz="3600" dirty="0" smtClean="0">
                <a:solidFill>
                  <a:srgbClr val="FF0000"/>
                </a:solidFill>
                <a:latin typeface="楷体" pitchFamily="49" charset="-122"/>
                <a:ea typeface="楷体" pitchFamily="49" charset="-122"/>
              </a:rPr>
              <a:t>主权和领土</a:t>
            </a:r>
            <a:r>
              <a:rPr lang="zh-CN" altLang="en-US" sz="3600" dirty="0" smtClean="0">
                <a:latin typeface="黑体" pitchFamily="49" charset="-122"/>
                <a:ea typeface="黑体" pitchFamily="49" charset="-122"/>
              </a:rPr>
              <a:t>完整、互不</a:t>
            </a:r>
            <a:r>
              <a:rPr lang="zh-CN" altLang="en-US" sz="3600" dirty="0" smtClean="0">
                <a:solidFill>
                  <a:srgbClr val="FF0000"/>
                </a:solidFill>
                <a:latin typeface="楷体" pitchFamily="49" charset="-122"/>
                <a:ea typeface="楷体" pitchFamily="49" charset="-122"/>
              </a:rPr>
              <a:t>侵犯</a:t>
            </a:r>
            <a:r>
              <a:rPr lang="zh-CN" altLang="en-US" sz="3600" dirty="0" smtClean="0">
                <a:latin typeface="黑体" pitchFamily="49" charset="-122"/>
                <a:ea typeface="黑体" pitchFamily="49" charset="-122"/>
              </a:rPr>
              <a:t>、互不</a:t>
            </a:r>
            <a:r>
              <a:rPr lang="zh-CN" altLang="en-US" sz="3600" dirty="0" smtClean="0">
                <a:solidFill>
                  <a:srgbClr val="FF0000"/>
                </a:solidFill>
                <a:latin typeface="楷体" pitchFamily="49" charset="-122"/>
                <a:ea typeface="楷体" pitchFamily="49" charset="-122"/>
              </a:rPr>
              <a:t>干涉内政</a:t>
            </a:r>
            <a:r>
              <a:rPr lang="zh-CN" altLang="en-US" sz="3600" dirty="0" smtClean="0">
                <a:latin typeface="黑体" pitchFamily="49" charset="-122"/>
                <a:ea typeface="黑体" pitchFamily="49" charset="-122"/>
              </a:rPr>
              <a:t>、平等互利、</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和平共处五项原则</a:t>
            </a:r>
            <a:r>
              <a:rPr lang="zh-CN" altLang="en-US" sz="3600" dirty="0" smtClean="0">
                <a:latin typeface="黑体" pitchFamily="49" charset="-122"/>
                <a:ea typeface="黑体" pitchFamily="49" charset="-122"/>
              </a:rPr>
              <a:t>的基础上，发展我国同世界各国的关系。不断发展我国同周边国家的睦邻友好关系，加强同发展中国家的团结</a:t>
            </a:r>
          </a:p>
        </p:txBody>
      </p:sp>
      <p:sp>
        <p:nvSpPr>
          <p:cNvPr id="3" name="矩形 2"/>
          <p:cNvSpPr/>
          <p:nvPr/>
        </p:nvSpPr>
        <p:spPr>
          <a:xfrm>
            <a:off x="2845613" y="2357430"/>
            <a:ext cx="228601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7400024" y="2357430"/>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500166" y="3166998"/>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50</a:t>
            </a:fld>
            <a:endParaRPr lang="zh-CN" altLang="en-US"/>
          </a:p>
        </p:txBody>
      </p:sp>
      <p:sp>
        <p:nvSpPr>
          <p:cNvPr id="7" name="动作按钮: 第一张 6">
            <a:hlinkClick r:id="rId2" action="ppaction://hlinksldjump" highlightClick="1"/>
          </p:cNvPr>
          <p:cNvSpPr/>
          <p:nvPr/>
        </p:nvSpPr>
        <p:spPr>
          <a:xfrm>
            <a:off x="8643966" y="3254326"/>
            <a:ext cx="357190" cy="3424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矩形 8"/>
          <p:cNvSpPr/>
          <p:nvPr/>
        </p:nvSpPr>
        <p:spPr>
          <a:xfrm>
            <a:off x="1000100" y="78579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88952"/>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与合作。按照</a:t>
            </a:r>
            <a:r>
              <a:rPr lang="zh-CN" altLang="en-US" sz="3600" dirty="0" smtClean="0">
                <a:solidFill>
                  <a:srgbClr val="FF0000"/>
                </a:solidFill>
                <a:latin typeface="楷体" pitchFamily="49" charset="-122"/>
                <a:ea typeface="楷体" pitchFamily="49" charset="-122"/>
              </a:rPr>
              <a:t>独立自主</a:t>
            </a:r>
            <a:r>
              <a:rPr lang="zh-CN" altLang="en-US" sz="3600" dirty="0" smtClean="0">
                <a:latin typeface="黑体" pitchFamily="49" charset="-122"/>
                <a:ea typeface="黑体" pitchFamily="49" charset="-122"/>
              </a:rPr>
              <a:t>、完全平等、互相尊重、</a:t>
            </a:r>
            <a:r>
              <a:rPr lang="zh-CN" altLang="en-US" sz="3600" dirty="0" smtClean="0">
                <a:solidFill>
                  <a:srgbClr val="FF0000"/>
                </a:solidFill>
                <a:latin typeface="楷体" pitchFamily="49" charset="-122"/>
                <a:ea typeface="楷体" pitchFamily="49" charset="-122"/>
              </a:rPr>
              <a:t>互不干涉内部事务</a:t>
            </a:r>
            <a:r>
              <a:rPr lang="zh-CN" altLang="en-US" sz="3600" dirty="0" smtClean="0">
                <a:latin typeface="黑体" pitchFamily="49" charset="-122"/>
                <a:ea typeface="黑体" pitchFamily="49" charset="-122"/>
              </a:rPr>
              <a:t>的原则，发展我党同各国共产党和其他政党的关系。</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51</a:t>
            </a:fld>
            <a:endParaRPr lang="zh-CN" altLang="en-US"/>
          </a:p>
        </p:txBody>
      </p:sp>
      <p:sp>
        <p:nvSpPr>
          <p:cNvPr id="4" name="动作按钮: 第一张 3">
            <a:hlinkClick r:id="rId2" action="ppaction://hlinksldjump" highlightClick="1"/>
          </p:cNvPr>
          <p:cNvSpPr/>
          <p:nvPr/>
        </p:nvSpPr>
        <p:spPr>
          <a:xfrm>
            <a:off x="4500562" y="6343234"/>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 name="矩形 5"/>
          <p:cNvSpPr/>
          <p:nvPr/>
        </p:nvSpPr>
        <p:spPr>
          <a:xfrm>
            <a:off x="3342806" y="2571744"/>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357422" y="3315620"/>
            <a:ext cx="371477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7242"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中国共产党要领导全国各族人民实现社会主义现代化的宏伟目标，必须紧密围绕党的基本路线，加强党的执政能力建设、</a:t>
            </a:r>
            <a:r>
              <a:rPr lang="zh-CN" altLang="en-US" sz="3600" dirty="0" smtClean="0">
                <a:solidFill>
                  <a:srgbClr val="FF0000"/>
                </a:solidFill>
                <a:latin typeface="楷体" pitchFamily="49" charset="-122"/>
                <a:ea typeface="楷体" pitchFamily="49" charset="-122"/>
              </a:rPr>
              <a:t>先进</a:t>
            </a:r>
            <a:r>
              <a:rPr lang="zh-CN" altLang="en-US" sz="3600" dirty="0" smtClean="0">
                <a:latin typeface="黑体" pitchFamily="49" charset="-122"/>
                <a:ea typeface="黑体" pitchFamily="49" charset="-122"/>
              </a:rPr>
              <a:t>性和</a:t>
            </a:r>
            <a:r>
              <a:rPr lang="zh-CN" altLang="en-US" sz="3600" dirty="0" smtClean="0">
                <a:solidFill>
                  <a:srgbClr val="FF0000"/>
                </a:solidFill>
                <a:latin typeface="楷体" pitchFamily="49" charset="-122"/>
                <a:ea typeface="楷体" pitchFamily="49" charset="-122"/>
              </a:rPr>
              <a:t>纯洁</a:t>
            </a:r>
            <a:r>
              <a:rPr lang="zh-CN" altLang="en-US" sz="3600" dirty="0" smtClean="0">
                <a:latin typeface="黑体" pitchFamily="49" charset="-122"/>
                <a:ea typeface="黑体" pitchFamily="49" charset="-122"/>
              </a:rPr>
              <a:t>性建设，以改革创新精神全面推进党的建设新的伟大工程，整体推进党的</a:t>
            </a:r>
            <a:r>
              <a:rPr lang="zh-CN" altLang="en-US" sz="3600" dirty="0" smtClean="0">
                <a:solidFill>
                  <a:srgbClr val="FF0000"/>
                </a:solidFill>
                <a:latin typeface="楷体" pitchFamily="49" charset="-122"/>
                <a:ea typeface="楷体" pitchFamily="49" charset="-122"/>
              </a:rPr>
              <a:t>思想</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作风</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反腐倡廉</a:t>
            </a: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制度</a:t>
            </a:r>
            <a:r>
              <a:rPr lang="zh-CN" altLang="en-US" sz="3600" dirty="0" smtClean="0">
                <a:latin typeface="黑体" pitchFamily="49" charset="-122"/>
                <a:ea typeface="黑体" pitchFamily="49" charset="-122"/>
              </a:rPr>
              <a:t>建设，</a:t>
            </a:r>
          </a:p>
        </p:txBody>
      </p:sp>
      <p:sp>
        <p:nvSpPr>
          <p:cNvPr id="4" name="矩形 3"/>
          <p:cNvSpPr/>
          <p:nvPr/>
        </p:nvSpPr>
        <p:spPr>
          <a:xfrm>
            <a:off x="4345811" y="4655133"/>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500826" y="4643446"/>
            <a:ext cx="987881"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4348" y="5429264"/>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928926" y="540551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43636" y="5441139"/>
            <a:ext cx="9288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428860" y="3107435"/>
            <a:ext cx="988257"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357686" y="3083685"/>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52</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全面提高党的建设科学化水平。坚持立党为公、</a:t>
            </a:r>
            <a:r>
              <a:rPr lang="zh-CN" altLang="en-US" sz="3600" dirty="0" smtClean="0">
                <a:solidFill>
                  <a:srgbClr val="FF0000"/>
                </a:solidFill>
                <a:latin typeface="楷体" pitchFamily="49" charset="-122"/>
                <a:ea typeface="楷体" pitchFamily="49" charset="-122"/>
              </a:rPr>
              <a:t>执政为民</a:t>
            </a:r>
            <a:r>
              <a:rPr lang="zh-CN" altLang="en-US" sz="3600" dirty="0" smtClean="0">
                <a:latin typeface="黑体" pitchFamily="49" charset="-122"/>
                <a:ea typeface="黑体" pitchFamily="49" charset="-122"/>
              </a:rPr>
              <a:t>，坚持党要管党、</a:t>
            </a:r>
            <a:r>
              <a:rPr lang="zh-CN" altLang="en-US" sz="3600" dirty="0" smtClean="0">
                <a:solidFill>
                  <a:srgbClr val="FF0000"/>
                </a:solidFill>
                <a:latin typeface="楷体" pitchFamily="49" charset="-122"/>
                <a:ea typeface="楷体" pitchFamily="49" charset="-122"/>
              </a:rPr>
              <a:t>从严治党</a:t>
            </a:r>
            <a:r>
              <a:rPr lang="zh-CN" altLang="en-US" sz="3600" dirty="0" smtClean="0">
                <a:latin typeface="黑体" pitchFamily="49" charset="-122"/>
                <a:ea typeface="黑体" pitchFamily="49" charset="-122"/>
              </a:rPr>
              <a:t>，发扬党的优良传统和作风，不断提高党的领导水平和执政水平，提高</a:t>
            </a:r>
            <a:r>
              <a:rPr lang="zh-CN" altLang="en-US" sz="3600" dirty="0" smtClean="0">
                <a:solidFill>
                  <a:srgbClr val="FF0000"/>
                </a:solidFill>
                <a:latin typeface="楷体" pitchFamily="49" charset="-122"/>
                <a:ea typeface="楷体" pitchFamily="49" charset="-122"/>
              </a:rPr>
              <a:t>拒腐防变</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抵御风险</a:t>
            </a:r>
            <a:r>
              <a:rPr lang="zh-CN" altLang="en-US" sz="3600" dirty="0" smtClean="0">
                <a:latin typeface="黑体" pitchFamily="49" charset="-122"/>
                <a:ea typeface="黑体" pitchFamily="49" charset="-122"/>
              </a:rPr>
              <a:t>的能力，不断增强党的</a:t>
            </a:r>
            <a:r>
              <a:rPr lang="zh-CN" altLang="en-US" sz="3600" dirty="0" smtClean="0">
                <a:solidFill>
                  <a:srgbClr val="FF0000"/>
                </a:solidFill>
                <a:latin typeface="楷体" pitchFamily="49" charset="-122"/>
                <a:ea typeface="楷体" pitchFamily="49" charset="-122"/>
              </a:rPr>
              <a:t>阶级</a:t>
            </a:r>
            <a:r>
              <a:rPr lang="zh-CN" altLang="en-US" sz="3600" dirty="0" smtClean="0">
                <a:latin typeface="黑体" pitchFamily="49" charset="-122"/>
                <a:ea typeface="黑体" pitchFamily="49" charset="-122"/>
              </a:rPr>
              <a:t>基础和扩大党的</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基础，不断提高党的创造力、</a:t>
            </a:r>
            <a:r>
              <a:rPr lang="zh-CN" altLang="en-US" sz="3600" dirty="0" smtClean="0">
                <a:solidFill>
                  <a:srgbClr val="FF0000"/>
                </a:solidFill>
                <a:latin typeface="楷体" pitchFamily="49" charset="-122"/>
                <a:ea typeface="楷体" pitchFamily="49" charset="-122"/>
              </a:rPr>
              <a:t>凝聚力</a:t>
            </a:r>
            <a:r>
              <a:rPr lang="zh-CN" altLang="en-US" sz="3600" dirty="0" smtClean="0">
                <a:latin typeface="黑体" pitchFamily="49" charset="-122"/>
                <a:ea typeface="黑体" pitchFamily="49" charset="-122"/>
              </a:rPr>
              <a:t>、战斗力，</a:t>
            </a:r>
          </a:p>
        </p:txBody>
      </p:sp>
      <p:sp>
        <p:nvSpPr>
          <p:cNvPr id="3" name="矩形 2"/>
          <p:cNvSpPr/>
          <p:nvPr/>
        </p:nvSpPr>
        <p:spPr>
          <a:xfrm>
            <a:off x="2428860" y="1547674"/>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7810648" y="1559549"/>
            <a:ext cx="57150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00034" y="2369305"/>
            <a:ext cx="1464573"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47722" y="3869503"/>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857488" y="3869503"/>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452478" y="4655509"/>
            <a:ext cx="9524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595882" y="4643446"/>
            <a:ext cx="9049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53</a:t>
            </a:fld>
            <a:endParaRPr lang="zh-CN" altLang="en-US"/>
          </a:p>
        </p:txBody>
      </p:sp>
      <p:sp>
        <p:nvSpPr>
          <p:cNvPr id="11" name="矩形 10"/>
          <p:cNvSpPr/>
          <p:nvPr/>
        </p:nvSpPr>
        <p:spPr>
          <a:xfrm>
            <a:off x="4572000" y="5441710"/>
            <a:ext cx="1529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89040" y="703266"/>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建设</a:t>
            </a:r>
            <a:r>
              <a:rPr lang="zh-CN" altLang="en-US" sz="3600" dirty="0" smtClean="0">
                <a:solidFill>
                  <a:srgbClr val="FF0000"/>
                </a:solidFill>
                <a:latin typeface="楷体" pitchFamily="49" charset="-122"/>
                <a:ea typeface="楷体" pitchFamily="49" charset="-122"/>
              </a:rPr>
              <a:t>学习</a:t>
            </a:r>
            <a:r>
              <a:rPr lang="zh-CN" altLang="en-US" sz="3600" dirty="0" smtClean="0">
                <a:latin typeface="黑体" pitchFamily="49" charset="-122"/>
                <a:ea typeface="黑体" pitchFamily="49" charset="-122"/>
              </a:rPr>
              <a:t>型、</a:t>
            </a:r>
            <a:r>
              <a:rPr lang="zh-CN" altLang="en-US" sz="3600" dirty="0" smtClean="0">
                <a:solidFill>
                  <a:srgbClr val="FF0000"/>
                </a:solidFill>
                <a:latin typeface="楷体" pitchFamily="49" charset="-122"/>
                <a:ea typeface="楷体" pitchFamily="49" charset="-122"/>
              </a:rPr>
              <a:t>服务</a:t>
            </a:r>
            <a:r>
              <a:rPr lang="zh-CN" altLang="en-US" sz="3600" dirty="0" smtClean="0">
                <a:latin typeface="黑体" pitchFamily="49" charset="-122"/>
                <a:ea typeface="黑体" pitchFamily="49" charset="-122"/>
              </a:rPr>
              <a:t>型、</a:t>
            </a:r>
            <a:r>
              <a:rPr lang="zh-CN" altLang="en-US" sz="3600" dirty="0" smtClean="0">
                <a:solidFill>
                  <a:srgbClr val="FF0000"/>
                </a:solidFill>
                <a:latin typeface="楷体" pitchFamily="49" charset="-122"/>
                <a:ea typeface="楷体" pitchFamily="49" charset="-122"/>
              </a:rPr>
              <a:t>创新</a:t>
            </a:r>
            <a:r>
              <a:rPr lang="zh-CN" altLang="en-US" sz="3600" dirty="0" smtClean="0">
                <a:latin typeface="黑体" pitchFamily="49" charset="-122"/>
                <a:ea typeface="黑体" pitchFamily="49" charset="-122"/>
              </a:rPr>
              <a:t>型的马克思主义执政党，使我们党始终走在时代前列，成为领导全国人民沿着中国特色社会主义道路不断前进的</a:t>
            </a:r>
            <a:r>
              <a:rPr lang="zh-CN" altLang="en-US" sz="3600" dirty="0" smtClean="0">
                <a:solidFill>
                  <a:srgbClr val="FF0000"/>
                </a:solidFill>
                <a:latin typeface="楷体" pitchFamily="49" charset="-122"/>
                <a:ea typeface="楷体" pitchFamily="49" charset="-122"/>
              </a:rPr>
              <a:t>坚强核心</a:t>
            </a:r>
            <a:r>
              <a:rPr lang="zh-CN" altLang="en-US" sz="3600" dirty="0" smtClean="0">
                <a:latin typeface="黑体" pitchFamily="49" charset="-122"/>
                <a:ea typeface="黑体" pitchFamily="49" charset="-122"/>
              </a:rPr>
              <a:t>。党的建设必须坚决实现以下</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四项基本要求</a:t>
            </a:r>
            <a:r>
              <a:rPr lang="zh-CN" altLang="en-US" sz="3600" dirty="0" smtClean="0">
                <a:latin typeface="黑体" pitchFamily="49" charset="-122"/>
                <a:ea typeface="黑体" pitchFamily="49" charset="-122"/>
              </a:rPr>
              <a:t>：</a:t>
            </a:r>
          </a:p>
        </p:txBody>
      </p:sp>
      <p:sp>
        <p:nvSpPr>
          <p:cNvPr id="3" name="矩形 2"/>
          <p:cNvSpPr/>
          <p:nvPr/>
        </p:nvSpPr>
        <p:spPr>
          <a:xfrm>
            <a:off x="1632898" y="2001025"/>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47410" y="2001025"/>
            <a:ext cx="988257"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311861" y="1989150"/>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276236" y="4275166"/>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54</a:t>
            </a:fld>
            <a:endParaRPr lang="zh-CN" altLang="en-US"/>
          </a:p>
        </p:txBody>
      </p:sp>
      <p:sp>
        <p:nvSpPr>
          <p:cNvPr id="8" name="动作按钮: 第一张 7">
            <a:hlinkClick r:id="rId2" action="ppaction://hlinksldjump" highlightClick="1"/>
          </p:cNvPr>
          <p:cNvSpPr/>
          <p:nvPr/>
        </p:nvSpPr>
        <p:spPr>
          <a:xfrm>
            <a:off x="4500562" y="6343234"/>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10"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6907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第一，坚持党的基本路线。全党要用邓小平理论、“三个代表”重要思想、科学发展观和党的基本路线统一思想，统一行动，并且毫不动摇地长期坚持下去。必须把</a:t>
            </a:r>
            <a:r>
              <a:rPr lang="zh-CN" altLang="en-US" sz="3600" dirty="0" smtClean="0">
                <a:solidFill>
                  <a:srgbClr val="FF0000"/>
                </a:solidFill>
                <a:latin typeface="楷体" pitchFamily="49" charset="-122"/>
                <a:ea typeface="楷体" pitchFamily="49" charset="-122"/>
              </a:rPr>
              <a:t>改革开放</a:t>
            </a:r>
            <a:r>
              <a:rPr lang="zh-CN" altLang="en-US" sz="3600" dirty="0" smtClean="0">
                <a:latin typeface="黑体" pitchFamily="49" charset="-122"/>
                <a:ea typeface="黑体" pitchFamily="49" charset="-122"/>
              </a:rPr>
              <a:t>同</a:t>
            </a:r>
            <a:r>
              <a:rPr lang="zh-CN" altLang="en-US" sz="3600" dirty="0" smtClean="0">
                <a:solidFill>
                  <a:srgbClr val="FF0000"/>
                </a:solidFill>
                <a:latin typeface="楷体" pitchFamily="49" charset="-122"/>
                <a:ea typeface="楷体" pitchFamily="49" charset="-122"/>
              </a:rPr>
              <a:t>四项基本原则</a:t>
            </a:r>
            <a:r>
              <a:rPr lang="zh-CN" altLang="en-US" sz="3600" dirty="0" smtClean="0">
                <a:latin typeface="黑体" pitchFamily="49" charset="-122"/>
                <a:ea typeface="黑体" pitchFamily="49" charset="-122"/>
              </a:rPr>
              <a:t>统一起来，全面落实党的基本路线，全面执行党在社会主义</a:t>
            </a:r>
            <a:r>
              <a:rPr lang="zh-CN" altLang="en-US" sz="3600" dirty="0" smtClean="0">
                <a:solidFill>
                  <a:srgbClr val="FF0000"/>
                </a:solidFill>
                <a:latin typeface="楷体" pitchFamily="49" charset="-122"/>
                <a:ea typeface="楷体" pitchFamily="49" charset="-122"/>
              </a:rPr>
              <a:t>初级阶段</a:t>
            </a:r>
            <a:r>
              <a:rPr lang="zh-CN" altLang="en-US" sz="3600" dirty="0" smtClean="0">
                <a:latin typeface="黑体" pitchFamily="49" charset="-122"/>
                <a:ea typeface="黑体" pitchFamily="49" charset="-122"/>
              </a:rPr>
              <a:t>的基本纲领，</a:t>
            </a:r>
          </a:p>
        </p:txBody>
      </p:sp>
      <p:sp>
        <p:nvSpPr>
          <p:cNvPr id="4" name="矩形 3"/>
          <p:cNvSpPr/>
          <p:nvPr/>
        </p:nvSpPr>
        <p:spPr>
          <a:xfrm>
            <a:off x="2857488" y="3914318"/>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158252" y="3956260"/>
            <a:ext cx="271464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55</a:t>
            </a:fld>
            <a:endParaRPr lang="zh-CN" altLang="en-US"/>
          </a:p>
        </p:txBody>
      </p:sp>
      <p:sp>
        <p:nvSpPr>
          <p:cNvPr id="6" name="矩形 5"/>
          <p:cNvSpPr/>
          <p:nvPr/>
        </p:nvSpPr>
        <p:spPr>
          <a:xfrm>
            <a:off x="4187616" y="550070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6907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反对一切“左”的和右的错误倾向，要警惕</a:t>
            </a:r>
            <a:r>
              <a:rPr lang="zh-CN" altLang="en-US" sz="3600" dirty="0" smtClean="0">
                <a:solidFill>
                  <a:srgbClr val="FF0000"/>
                </a:solidFill>
                <a:latin typeface="楷体" pitchFamily="49" charset="-122"/>
                <a:ea typeface="楷体" pitchFamily="49" charset="-122"/>
              </a:rPr>
              <a:t>右</a:t>
            </a:r>
            <a:r>
              <a:rPr lang="zh-CN" altLang="en-US" sz="3600" dirty="0" smtClean="0">
                <a:latin typeface="黑体" pitchFamily="49" charset="-122"/>
                <a:ea typeface="黑体" pitchFamily="49" charset="-122"/>
              </a:rPr>
              <a:t>，但主要是防止</a:t>
            </a:r>
            <a:r>
              <a:rPr lang="zh-CN" altLang="en-US" sz="3600" dirty="0" smtClean="0">
                <a:solidFill>
                  <a:srgbClr val="FF0000"/>
                </a:solidFill>
                <a:latin typeface="楷体" pitchFamily="49" charset="-122"/>
                <a:ea typeface="楷体" pitchFamily="49" charset="-122"/>
              </a:rPr>
              <a:t>“左”</a:t>
            </a:r>
            <a:r>
              <a:rPr lang="zh-CN" altLang="en-US" sz="3600" dirty="0" smtClean="0">
                <a:latin typeface="黑体" pitchFamily="49" charset="-122"/>
                <a:ea typeface="黑体" pitchFamily="49" charset="-122"/>
              </a:rPr>
              <a:t>。加强各级领导班子建设，选拔使用在改革开放和社会主义现代化建设中</a:t>
            </a:r>
            <a:r>
              <a:rPr lang="zh-CN" altLang="en-US" sz="3600" dirty="0" smtClean="0">
                <a:solidFill>
                  <a:srgbClr val="FF0000"/>
                </a:solidFill>
                <a:latin typeface="楷体" pitchFamily="49" charset="-122"/>
                <a:ea typeface="楷体" pitchFamily="49" charset="-122"/>
              </a:rPr>
              <a:t>政绩</a:t>
            </a:r>
            <a:r>
              <a:rPr lang="zh-CN" altLang="en-US" sz="3600" dirty="0" smtClean="0">
                <a:latin typeface="黑体" pitchFamily="49" charset="-122"/>
                <a:ea typeface="黑体" pitchFamily="49" charset="-122"/>
              </a:rPr>
              <a:t>突出、</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信任的干部，培养和造就千百万社会主义事业接班人，从组织上保证党的基本</a:t>
            </a:r>
            <a:r>
              <a:rPr lang="zh-CN" altLang="en-US" sz="3600" dirty="0" smtClean="0">
                <a:solidFill>
                  <a:srgbClr val="FF0000"/>
                </a:solidFill>
                <a:latin typeface="楷体" pitchFamily="49" charset="-122"/>
                <a:ea typeface="楷体" pitchFamily="49" charset="-122"/>
              </a:rPr>
              <a:t>理论</a:t>
            </a:r>
            <a:r>
              <a:rPr lang="zh-CN" altLang="en-US" sz="3600" dirty="0" smtClean="0">
                <a:latin typeface="黑体" pitchFamily="49" charset="-122"/>
                <a:ea typeface="黑体" pitchFamily="49" charset="-122"/>
              </a:rPr>
              <a:t>、基本路线、基本</a:t>
            </a:r>
            <a:r>
              <a:rPr lang="zh-CN" altLang="en-US" sz="3600" dirty="0" smtClean="0">
                <a:solidFill>
                  <a:srgbClr val="FF0000"/>
                </a:solidFill>
                <a:latin typeface="楷体" pitchFamily="49" charset="-122"/>
                <a:ea typeface="楷体" pitchFamily="49" charset="-122"/>
              </a:rPr>
              <a:t>纲领</a:t>
            </a:r>
            <a:r>
              <a:rPr lang="zh-CN" altLang="en-US" sz="3600" dirty="0" smtClean="0">
                <a:latin typeface="黑体" pitchFamily="49" charset="-122"/>
                <a:ea typeface="黑体" pitchFamily="49" charset="-122"/>
              </a:rPr>
              <a:t>、基本经验的贯彻落实。</a:t>
            </a:r>
          </a:p>
        </p:txBody>
      </p:sp>
      <p:sp>
        <p:nvSpPr>
          <p:cNvPr id="3" name="矩形 2"/>
          <p:cNvSpPr/>
          <p:nvPr/>
        </p:nvSpPr>
        <p:spPr>
          <a:xfrm>
            <a:off x="1500166" y="1315356"/>
            <a:ext cx="42862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173000" y="1285860"/>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014848" y="512876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628822" y="5099268"/>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56</a:t>
            </a:fld>
            <a:endParaRPr lang="zh-CN" altLang="en-US"/>
          </a:p>
        </p:txBody>
      </p:sp>
      <p:sp>
        <p:nvSpPr>
          <p:cNvPr id="8" name="矩形 7"/>
          <p:cNvSpPr/>
          <p:nvPr/>
        </p:nvSpPr>
        <p:spPr>
          <a:xfrm>
            <a:off x="5601628" y="280080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858148" y="2786058"/>
            <a:ext cx="6429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71906" y="3557128"/>
            <a:ext cx="64294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par>
                                <p:cTn id="23" presetID="22" presetClass="exit" presetSubtype="8" fill="hold" grpId="0" nodeType="withEffect">
                                  <p:stCondLst>
                                    <p:cond delay="0"/>
                                  </p:stCondLst>
                                  <p:childTnLst>
                                    <p:animEffect transition="out" filter="wipe(left)">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10" grpId="0" animBg="1"/>
      <p:bldP spid="1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200" dirty="0" smtClean="0">
                <a:latin typeface="黑体" pitchFamily="49" charset="-122"/>
                <a:ea typeface="黑体" pitchFamily="49" charset="-122"/>
              </a:rPr>
              <a:t>    第二，坚持解放思想，实事求是，与时俱进，求真务实。党的</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思想路线</a:t>
            </a:r>
            <a:r>
              <a:rPr lang="zh-CN" altLang="en-US" sz="3200" dirty="0" smtClean="0">
                <a:latin typeface="黑体" pitchFamily="49" charset="-122"/>
                <a:ea typeface="黑体" pitchFamily="49" charset="-122"/>
              </a:rPr>
              <a:t>是</a:t>
            </a:r>
            <a:r>
              <a:rPr lang="zh-CN" altLang="en-US" sz="3200" dirty="0" smtClean="0">
                <a:solidFill>
                  <a:srgbClr val="FF0000"/>
                </a:solidFill>
                <a:latin typeface="楷体" pitchFamily="49" charset="-122"/>
                <a:ea typeface="楷体" pitchFamily="49" charset="-122"/>
              </a:rPr>
              <a:t>一切从实际出发</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理论联系实际</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实事求是</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在实践中检验</a:t>
            </a:r>
            <a:r>
              <a:rPr lang="zh-CN" altLang="en-US" sz="3200" dirty="0" smtClean="0">
                <a:latin typeface="黑体" pitchFamily="49" charset="-122"/>
                <a:ea typeface="黑体" pitchFamily="49" charset="-122"/>
              </a:rPr>
              <a:t>真理和</a:t>
            </a:r>
            <a:r>
              <a:rPr lang="zh-CN" altLang="en-US" sz="3200" dirty="0" smtClean="0">
                <a:solidFill>
                  <a:srgbClr val="FF0000"/>
                </a:solidFill>
                <a:latin typeface="楷体" pitchFamily="49" charset="-122"/>
                <a:ea typeface="楷体" pitchFamily="49" charset="-122"/>
              </a:rPr>
              <a:t>发展</a:t>
            </a:r>
            <a:r>
              <a:rPr lang="zh-CN" altLang="en-US" sz="3200" dirty="0" smtClean="0">
                <a:latin typeface="黑体" pitchFamily="49" charset="-122"/>
                <a:ea typeface="黑体" pitchFamily="49" charset="-122"/>
              </a:rPr>
              <a:t>真理。全党必须坚持这条思想路线，积极探索，大胆试验，开拓创新，创造性地开展工作，不断研究新情况，总结新经验，解决新问题，在实践中丰富和</a:t>
            </a:r>
            <a:r>
              <a:rPr lang="zh-CN" altLang="en-US" sz="3200" dirty="0" smtClean="0">
                <a:solidFill>
                  <a:srgbClr val="FF0000"/>
                </a:solidFill>
                <a:latin typeface="楷体" pitchFamily="49" charset="-122"/>
                <a:ea typeface="楷体" pitchFamily="49" charset="-122"/>
              </a:rPr>
              <a:t>发展</a:t>
            </a:r>
            <a:r>
              <a:rPr lang="zh-CN" altLang="en-US" sz="3200" dirty="0" smtClean="0">
                <a:latin typeface="黑体" pitchFamily="49" charset="-122"/>
                <a:ea typeface="黑体" pitchFamily="49" charset="-122"/>
              </a:rPr>
              <a:t>马克思主义，推进马克思主义</a:t>
            </a:r>
            <a:r>
              <a:rPr lang="zh-CN" altLang="en-US" sz="3200" dirty="0" smtClean="0">
                <a:solidFill>
                  <a:srgbClr val="FF0000"/>
                </a:solidFill>
                <a:latin typeface="楷体" pitchFamily="49" charset="-122"/>
                <a:ea typeface="楷体" pitchFamily="49" charset="-122"/>
              </a:rPr>
              <a:t>中国化</a:t>
            </a:r>
            <a:r>
              <a:rPr lang="zh-CN" altLang="en-US" sz="3200" dirty="0" smtClean="0">
                <a:latin typeface="黑体" pitchFamily="49" charset="-122"/>
                <a:ea typeface="黑体" pitchFamily="49" charset="-122"/>
              </a:rPr>
              <a:t>。</a:t>
            </a:r>
          </a:p>
        </p:txBody>
      </p:sp>
      <p:sp>
        <p:nvSpPr>
          <p:cNvPr id="4" name="矩形 3"/>
          <p:cNvSpPr/>
          <p:nvPr/>
        </p:nvSpPr>
        <p:spPr>
          <a:xfrm>
            <a:off x="6683342" y="1428736"/>
            <a:ext cx="164537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00034" y="2128368"/>
            <a:ext cx="128588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57856" y="2140814"/>
            <a:ext cx="250033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000628" y="2172612"/>
            <a:ext cx="171451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000892" y="2128368"/>
            <a:ext cx="142876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02770" y="2756562"/>
            <a:ext cx="147070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57</a:t>
            </a:fld>
            <a:endParaRPr lang="zh-CN" altLang="en-US"/>
          </a:p>
        </p:txBody>
      </p:sp>
      <p:sp>
        <p:nvSpPr>
          <p:cNvPr id="10" name="矩形 9"/>
          <p:cNvSpPr/>
          <p:nvPr/>
        </p:nvSpPr>
        <p:spPr>
          <a:xfrm>
            <a:off x="3015112" y="2771310"/>
            <a:ext cx="81301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动作按钮: 第一张 10">
            <a:hlinkClick r:id="rId2" action="ppaction://hlinksldjump" highlightClick="1"/>
          </p:cNvPr>
          <p:cNvSpPr/>
          <p:nvPr/>
        </p:nvSpPr>
        <p:spPr>
          <a:xfrm>
            <a:off x="8643966" y="1556864"/>
            <a:ext cx="357190" cy="3424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矩形 12"/>
          <p:cNvSpPr/>
          <p:nvPr/>
        </p:nvSpPr>
        <p:spPr>
          <a:xfrm>
            <a:off x="7515706" y="4843012"/>
            <a:ext cx="98538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887380" y="5515450"/>
            <a:ext cx="121444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22" presetClass="exit" presetSubtype="8" fill="hold" grpId="0" nodeType="withEffect">
                                  <p:stCondLst>
                                    <p:cond delay="0"/>
                                  </p:stCondLst>
                                  <p:childTnLst>
                                    <p:animEffect transition="out" filter="wipe(left)">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xit" presetSubtype="8" fill="hold" grpId="0" nodeType="clickEffect">
                                  <p:stCondLst>
                                    <p:cond delay="0"/>
                                  </p:stCondLst>
                                  <p:childTnLst>
                                    <p:animEffect transition="out" filter="wipe(left)">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xit" presetSubtype="8" fill="hold" grpId="0" nodeType="clickEffect">
                                  <p:stCondLst>
                                    <p:cond delay="0"/>
                                  </p:stCondLst>
                                  <p:childTnLst>
                                    <p:animEffect transition="out" filter="wipe(left)">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xit" presetSubtype="8" fill="hold" grpId="0" nodeType="clickEffect">
                                  <p:stCondLst>
                                    <p:cond delay="0"/>
                                  </p:stCondLst>
                                  <p:childTnLst>
                                    <p:animEffect transition="out" filter="wipe(left)">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3" grpId="0" animBg="1"/>
      <p:bldP spid="1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第三，坚持</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全心全意为人民服务</a:t>
            </a:r>
            <a:r>
              <a:rPr lang="zh-CN" altLang="en-US" sz="3600" dirty="0" smtClean="0">
                <a:latin typeface="黑体" pitchFamily="49" charset="-122"/>
                <a:ea typeface="黑体" pitchFamily="49" charset="-122"/>
              </a:rPr>
              <a:t>。党除了工人阶级和最广大人民群众的利益，</a:t>
            </a:r>
            <a:r>
              <a:rPr lang="zh-CN" altLang="en-US" sz="3600" dirty="0" smtClean="0">
                <a:solidFill>
                  <a:srgbClr val="FF0000"/>
                </a:solidFill>
                <a:latin typeface="楷体" pitchFamily="49" charset="-122"/>
                <a:ea typeface="楷体" pitchFamily="49" charset="-122"/>
              </a:rPr>
              <a:t>没有自己特殊的利益</a:t>
            </a:r>
            <a:r>
              <a:rPr lang="zh-CN" altLang="en-US" sz="3600" dirty="0" smtClean="0">
                <a:latin typeface="黑体" pitchFamily="49" charset="-122"/>
                <a:ea typeface="黑体" pitchFamily="49" charset="-122"/>
              </a:rPr>
              <a:t>。党在任何时候都把</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利益放在第一位，同</a:t>
            </a:r>
            <a:r>
              <a:rPr lang="zh-CN" altLang="en-US" sz="3600" dirty="0" smtClean="0">
                <a:solidFill>
                  <a:srgbClr val="FF0000"/>
                </a:solidFill>
                <a:latin typeface="楷体" pitchFamily="49" charset="-122"/>
                <a:ea typeface="楷体" pitchFamily="49" charset="-122"/>
              </a:rPr>
              <a:t>群众</a:t>
            </a:r>
            <a:r>
              <a:rPr lang="zh-CN" altLang="en-US" sz="3600" dirty="0" smtClean="0">
                <a:latin typeface="黑体" pitchFamily="49" charset="-122"/>
                <a:ea typeface="黑体" pitchFamily="49" charset="-122"/>
              </a:rPr>
              <a:t>同甘共苦，保持最密切的联系，坚持</a:t>
            </a:r>
            <a:r>
              <a:rPr lang="zh-CN" altLang="en-US" sz="3600" dirty="0" smtClean="0">
                <a:solidFill>
                  <a:srgbClr val="FF0000"/>
                </a:solidFill>
                <a:latin typeface="楷体" pitchFamily="49" charset="-122"/>
                <a:ea typeface="楷体" pitchFamily="49" charset="-122"/>
              </a:rPr>
              <a:t>权</a:t>
            </a:r>
            <a:r>
              <a:rPr lang="zh-CN" altLang="en-US" sz="3600" dirty="0" smtClean="0">
                <a:latin typeface="黑体" pitchFamily="49" charset="-122"/>
                <a:ea typeface="黑体" pitchFamily="49" charset="-122"/>
              </a:rPr>
              <a:t>为民所用、</a:t>
            </a:r>
            <a:r>
              <a:rPr lang="zh-CN" altLang="en-US" sz="3600" dirty="0" smtClean="0">
                <a:solidFill>
                  <a:srgbClr val="FF0000"/>
                </a:solidFill>
                <a:latin typeface="楷体" pitchFamily="49" charset="-122"/>
                <a:ea typeface="楷体" pitchFamily="49" charset="-122"/>
              </a:rPr>
              <a:t>情</a:t>
            </a:r>
            <a:r>
              <a:rPr lang="zh-CN" altLang="en-US" sz="3600" dirty="0" smtClean="0">
                <a:latin typeface="黑体" pitchFamily="49" charset="-122"/>
                <a:ea typeface="黑体" pitchFamily="49" charset="-122"/>
              </a:rPr>
              <a:t>为民所系、</a:t>
            </a:r>
            <a:r>
              <a:rPr lang="zh-CN" altLang="en-US" sz="3600" dirty="0" smtClean="0">
                <a:solidFill>
                  <a:srgbClr val="FF0000"/>
                </a:solidFill>
                <a:latin typeface="楷体" pitchFamily="49" charset="-122"/>
                <a:ea typeface="楷体" pitchFamily="49" charset="-122"/>
              </a:rPr>
              <a:t>利</a:t>
            </a:r>
            <a:r>
              <a:rPr lang="zh-CN" altLang="en-US" sz="3600" dirty="0" smtClean="0">
                <a:latin typeface="黑体" pitchFamily="49" charset="-122"/>
                <a:ea typeface="黑体" pitchFamily="49" charset="-122"/>
              </a:rPr>
              <a:t>为民所谋，不允许任何党员脱离群众，凌驾于群众之</a:t>
            </a:r>
          </a:p>
        </p:txBody>
      </p:sp>
      <p:sp>
        <p:nvSpPr>
          <p:cNvPr id="4" name="矩形 3"/>
          <p:cNvSpPr/>
          <p:nvPr/>
        </p:nvSpPr>
        <p:spPr>
          <a:xfrm>
            <a:off x="1285852" y="2399372"/>
            <a:ext cx="435771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941240" y="3128500"/>
            <a:ext cx="9162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58</a:t>
            </a:fld>
            <a:endParaRPr lang="zh-CN" altLang="en-US"/>
          </a:p>
        </p:txBody>
      </p:sp>
      <p:sp>
        <p:nvSpPr>
          <p:cNvPr id="9" name="矩形 8"/>
          <p:cNvSpPr/>
          <p:nvPr/>
        </p:nvSpPr>
        <p:spPr>
          <a:xfrm>
            <a:off x="6983842" y="3101306"/>
            <a:ext cx="9162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444268" y="3857628"/>
            <a:ext cx="4800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377394" y="4628698"/>
            <a:ext cx="4800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136282" y="4643446"/>
            <a:ext cx="4800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7" grpId="0" animBg="1"/>
      <p:bldP spid="10" grpId="0" animBg="1"/>
      <p:bldP spid="1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上。党在自己的工作中实行</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群众路线</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一切为了群众</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一切依靠群众</a:t>
            </a:r>
            <a:r>
              <a:rPr lang="zh-CN" altLang="en-US" sz="3600" dirty="0" smtClean="0">
                <a:latin typeface="黑体" pitchFamily="49" charset="-122"/>
                <a:ea typeface="黑体" pitchFamily="49" charset="-122"/>
              </a:rPr>
              <a:t>，从群众中来，</a:t>
            </a:r>
            <a:r>
              <a:rPr lang="zh-CN" altLang="en-US" sz="3600" dirty="0" smtClean="0">
                <a:solidFill>
                  <a:srgbClr val="FF0000"/>
                </a:solidFill>
                <a:latin typeface="楷体" pitchFamily="49" charset="-122"/>
                <a:ea typeface="楷体" pitchFamily="49" charset="-122"/>
              </a:rPr>
              <a:t>到群众中去</a:t>
            </a:r>
            <a:r>
              <a:rPr lang="zh-CN" altLang="en-US" sz="3600" dirty="0" smtClean="0">
                <a:latin typeface="黑体" pitchFamily="49" charset="-122"/>
                <a:ea typeface="黑体" pitchFamily="49" charset="-122"/>
              </a:rPr>
              <a:t>，把党的正确主张变为</a:t>
            </a:r>
            <a:r>
              <a:rPr lang="zh-CN" altLang="en-US" sz="3600" dirty="0" smtClean="0">
                <a:solidFill>
                  <a:srgbClr val="FF0000"/>
                </a:solidFill>
                <a:latin typeface="楷体" pitchFamily="49" charset="-122"/>
                <a:ea typeface="楷体" pitchFamily="49" charset="-122"/>
              </a:rPr>
              <a:t>群众的自觉行动</a:t>
            </a:r>
            <a:r>
              <a:rPr lang="zh-CN" altLang="en-US" sz="3600" dirty="0" smtClean="0">
                <a:latin typeface="黑体" pitchFamily="49" charset="-122"/>
                <a:ea typeface="黑体" pitchFamily="49" charset="-122"/>
              </a:rPr>
              <a:t>。我们党的最大政治优势是</a:t>
            </a:r>
            <a:r>
              <a:rPr lang="zh-CN" altLang="en-US" sz="3600" dirty="0" smtClean="0">
                <a:solidFill>
                  <a:srgbClr val="FF0000"/>
                </a:solidFill>
                <a:latin typeface="楷体" pitchFamily="49" charset="-122"/>
                <a:ea typeface="楷体" pitchFamily="49" charset="-122"/>
              </a:rPr>
              <a:t>密切联系群众</a:t>
            </a:r>
            <a:r>
              <a:rPr lang="zh-CN" altLang="en-US" sz="3600" dirty="0" smtClean="0">
                <a:latin typeface="黑体" pitchFamily="49" charset="-122"/>
                <a:ea typeface="黑体" pitchFamily="49" charset="-122"/>
              </a:rPr>
              <a:t>，党执政后的最大危险是</a:t>
            </a:r>
            <a:r>
              <a:rPr lang="zh-CN" altLang="en-US" sz="3600" dirty="0" smtClean="0">
                <a:solidFill>
                  <a:srgbClr val="FF0000"/>
                </a:solidFill>
                <a:latin typeface="楷体" pitchFamily="49" charset="-122"/>
                <a:ea typeface="楷体" pitchFamily="49" charset="-122"/>
              </a:rPr>
              <a:t>脱离群众</a:t>
            </a:r>
            <a:r>
              <a:rPr lang="zh-CN" altLang="en-US" sz="3600" dirty="0" smtClean="0">
                <a:latin typeface="黑体" pitchFamily="49" charset="-122"/>
                <a:ea typeface="黑体" pitchFamily="49" charset="-122"/>
              </a:rPr>
              <a:t>。党风问题、党同人民群众联系问题是关系党</a:t>
            </a:r>
            <a:r>
              <a:rPr lang="zh-CN" altLang="en-US" sz="3600" dirty="0" smtClean="0">
                <a:solidFill>
                  <a:srgbClr val="FF0000"/>
                </a:solidFill>
                <a:latin typeface="楷体" pitchFamily="49" charset="-122"/>
                <a:ea typeface="楷体" pitchFamily="49" charset="-122"/>
              </a:rPr>
              <a:t>生死存亡</a:t>
            </a:r>
            <a:r>
              <a:rPr lang="zh-CN" altLang="en-US" sz="3600" dirty="0" smtClean="0">
                <a:latin typeface="黑体" pitchFamily="49" charset="-122"/>
                <a:ea typeface="黑体" pitchFamily="49" charset="-122"/>
              </a:rPr>
              <a:t>的问题。</a:t>
            </a:r>
          </a:p>
        </p:txBody>
      </p:sp>
      <p:sp>
        <p:nvSpPr>
          <p:cNvPr id="3" name="矩形 2"/>
          <p:cNvSpPr/>
          <p:nvPr/>
        </p:nvSpPr>
        <p:spPr>
          <a:xfrm>
            <a:off x="544278" y="1586360"/>
            <a:ext cx="27860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729492" y="1615856"/>
            <a:ext cx="27860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785918" y="2372178"/>
            <a:ext cx="242889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000100" y="3140946"/>
            <a:ext cx="321471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928794" y="3956260"/>
            <a:ext cx="278608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955988" y="4685388"/>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143504" y="5441710"/>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59</a:t>
            </a:fld>
            <a:endParaRPr lang="zh-CN" altLang="en-US"/>
          </a:p>
        </p:txBody>
      </p:sp>
      <p:sp>
        <p:nvSpPr>
          <p:cNvPr id="11" name="动作按钮: 第一张 10">
            <a:hlinkClick r:id="rId2" action="ppaction://hlinksldjump" highlightClick="1"/>
          </p:cNvPr>
          <p:cNvSpPr/>
          <p:nvPr/>
        </p:nvSpPr>
        <p:spPr>
          <a:xfrm>
            <a:off x="8643966" y="928670"/>
            <a:ext cx="357190" cy="3424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7242" y="1417646"/>
            <a:ext cx="8229600" cy="529750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中国共产党以</a:t>
            </a:r>
            <a:r>
              <a:rPr lang="zh-CN" altLang="en-US" sz="3600" dirty="0" smtClean="0">
                <a:solidFill>
                  <a:srgbClr val="FF0000"/>
                </a:solidFill>
                <a:latin typeface="楷体" pitchFamily="49" charset="-122"/>
                <a:ea typeface="楷体" pitchFamily="49" charset="-122"/>
              </a:rPr>
              <a:t>马克思列宁主义、毛泽东思想、邓小平理论、“三个代表”重要思想和科学发展观</a:t>
            </a:r>
            <a:r>
              <a:rPr lang="zh-CN" altLang="en-US" sz="3600" dirty="0" smtClean="0">
                <a:latin typeface="黑体" pitchFamily="49" charset="-122"/>
                <a:ea typeface="黑体" pitchFamily="49" charset="-122"/>
              </a:rPr>
              <a:t>作为自己的</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行动指南</a:t>
            </a:r>
            <a:r>
              <a:rPr lang="zh-CN" altLang="en-US" sz="3600" dirty="0" smtClean="0">
                <a:latin typeface="黑体" pitchFamily="49" charset="-122"/>
                <a:ea typeface="黑体" pitchFamily="49" charset="-122"/>
              </a:rPr>
              <a:t>。</a:t>
            </a:r>
            <a:br>
              <a:rPr lang="zh-CN" altLang="en-US"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4" name="矩形 3"/>
          <p:cNvSpPr/>
          <p:nvPr/>
        </p:nvSpPr>
        <p:spPr>
          <a:xfrm>
            <a:off x="4357686" y="2214554"/>
            <a:ext cx="4214842"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2910" y="3071810"/>
            <a:ext cx="8001056"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716" y="3786190"/>
            <a:ext cx="4643470" cy="714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7" name="动作按钮: 第一张 6">
            <a:hlinkClick r:id="rId2" action="ppaction://hlinksldjump" highlightClick="1"/>
          </p:cNvPr>
          <p:cNvSpPr/>
          <p:nvPr/>
        </p:nvSpPr>
        <p:spPr>
          <a:xfrm>
            <a:off x="407193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4551667"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pic>
        <p:nvPicPr>
          <p:cNvPr id="10"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22" presetClass="exit" presetSubtype="8" fill="hold" grpId="0" nodeType="afterEffect">
                                  <p:stCondLst>
                                    <p:cond delay="0"/>
                                  </p:stCondLst>
                                  <p:childTnLst>
                                    <p:animEffect transition="out" filter="wipe(left)">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par>
                          <p:cTn id="12" fill="hold">
                            <p:stCondLst>
                              <p:cond delay="1000"/>
                            </p:stCondLst>
                            <p:childTnLst>
                              <p:par>
                                <p:cTn id="13" presetID="22" presetClass="exit" presetSubtype="8" fill="hold" grpId="0" nodeType="afterEffect">
                                  <p:stCondLst>
                                    <p:cond delay="0"/>
                                  </p:stCondLst>
                                  <p:childTnLst>
                                    <p:animEffect transition="out" filter="wipe(left)">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3266"/>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党坚持</a:t>
            </a:r>
            <a:r>
              <a:rPr lang="zh-CN" altLang="en-US" sz="3600" dirty="0" smtClean="0">
                <a:solidFill>
                  <a:srgbClr val="FF0000"/>
                </a:solidFill>
                <a:latin typeface="楷体" pitchFamily="49" charset="-122"/>
                <a:ea typeface="楷体" pitchFamily="49" charset="-122"/>
              </a:rPr>
              <a:t>标本</a:t>
            </a:r>
            <a:r>
              <a:rPr lang="zh-CN" altLang="en-US" sz="3600" dirty="0" smtClean="0">
                <a:latin typeface="黑体" pitchFamily="49" charset="-122"/>
                <a:ea typeface="黑体" pitchFamily="49" charset="-122"/>
              </a:rPr>
              <a:t>兼治、</a:t>
            </a:r>
            <a:r>
              <a:rPr lang="zh-CN" altLang="en-US" sz="3600" dirty="0" smtClean="0">
                <a:solidFill>
                  <a:srgbClr val="FF0000"/>
                </a:solidFill>
                <a:latin typeface="楷体" pitchFamily="49" charset="-122"/>
                <a:ea typeface="楷体" pitchFamily="49" charset="-122"/>
              </a:rPr>
              <a:t>综合</a:t>
            </a:r>
            <a:r>
              <a:rPr lang="zh-CN" altLang="en-US" sz="3600" dirty="0" smtClean="0">
                <a:latin typeface="黑体" pitchFamily="49" charset="-122"/>
                <a:ea typeface="黑体" pitchFamily="49" charset="-122"/>
              </a:rPr>
              <a:t>治理、</a:t>
            </a:r>
            <a:r>
              <a:rPr lang="zh-CN" altLang="en-US" sz="3600" dirty="0" smtClean="0">
                <a:solidFill>
                  <a:srgbClr val="FF0000"/>
                </a:solidFill>
                <a:latin typeface="楷体" pitchFamily="49" charset="-122"/>
                <a:ea typeface="楷体" pitchFamily="49" charset="-122"/>
              </a:rPr>
              <a:t>惩防</a:t>
            </a:r>
            <a:r>
              <a:rPr lang="zh-CN" altLang="en-US" sz="3600" dirty="0" smtClean="0">
                <a:latin typeface="黑体" pitchFamily="49" charset="-122"/>
                <a:ea typeface="黑体" pitchFamily="49" charset="-122"/>
              </a:rPr>
              <a:t>并举、注重</a:t>
            </a:r>
            <a:r>
              <a:rPr lang="zh-CN" altLang="en-US" sz="3600" dirty="0" smtClean="0">
                <a:solidFill>
                  <a:srgbClr val="FF0000"/>
                </a:solidFill>
                <a:latin typeface="楷体" pitchFamily="49" charset="-122"/>
                <a:ea typeface="楷体" pitchFamily="49" charset="-122"/>
              </a:rPr>
              <a:t>预防</a:t>
            </a:r>
            <a:r>
              <a:rPr lang="zh-CN" altLang="en-US" sz="3600" dirty="0" smtClean="0">
                <a:latin typeface="黑体" pitchFamily="49" charset="-122"/>
                <a:ea typeface="黑体" pitchFamily="49" charset="-122"/>
              </a:rPr>
              <a:t>的方针，建立健全惩治和预防腐败体系，坚持不懈地反对腐败，加强党风建设和廉政建设。</a:t>
            </a:r>
          </a:p>
        </p:txBody>
      </p:sp>
      <p:sp>
        <p:nvSpPr>
          <p:cNvPr id="3" name="矩形 2"/>
          <p:cNvSpPr/>
          <p:nvPr/>
        </p:nvSpPr>
        <p:spPr>
          <a:xfrm>
            <a:off x="6357950" y="2428868"/>
            <a:ext cx="101257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455922" y="3214686"/>
            <a:ext cx="97293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60</a:t>
            </a:fld>
            <a:endParaRPr lang="zh-CN" altLang="en-US"/>
          </a:p>
        </p:txBody>
      </p:sp>
      <p:sp>
        <p:nvSpPr>
          <p:cNvPr id="6" name="矩形 5"/>
          <p:cNvSpPr/>
          <p:nvPr/>
        </p:nvSpPr>
        <p:spPr>
          <a:xfrm>
            <a:off x="1943542" y="2401674"/>
            <a:ext cx="85725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071934" y="2372178"/>
            <a:ext cx="104207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2" descr="C:\Users\lenovo\Desktop\两学一做\党章\5698746_123803031000_2 - 副本.jpg"/>
          <p:cNvPicPr>
            <a:picLocks noChangeAspect="1" noChangeArrowheads="1"/>
          </p:cNvPicPr>
          <p:nvPr/>
        </p:nvPicPr>
        <p:blipFill>
          <a:blip r:embed="rId2"/>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第四，坚持</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民主集中制</a:t>
            </a:r>
            <a:r>
              <a:rPr lang="zh-CN" altLang="en-US" sz="3600" dirty="0" smtClean="0">
                <a:latin typeface="黑体" pitchFamily="49" charset="-122"/>
                <a:ea typeface="黑体" pitchFamily="49" charset="-122"/>
              </a:rPr>
              <a:t>。民主集中制是民主基础上的</a:t>
            </a:r>
            <a:r>
              <a:rPr lang="zh-CN" altLang="en-US" sz="3600" dirty="0" smtClean="0">
                <a:solidFill>
                  <a:srgbClr val="FF0000"/>
                </a:solidFill>
                <a:latin typeface="楷体" pitchFamily="49" charset="-122"/>
                <a:ea typeface="楷体" pitchFamily="49" charset="-122"/>
              </a:rPr>
              <a:t>集中</a:t>
            </a:r>
            <a:r>
              <a:rPr lang="zh-CN" altLang="en-US" sz="3600" dirty="0" smtClean="0">
                <a:latin typeface="黑体" pitchFamily="49" charset="-122"/>
                <a:ea typeface="黑体" pitchFamily="49" charset="-122"/>
              </a:rPr>
              <a:t>和集中指导下的</a:t>
            </a:r>
            <a:r>
              <a:rPr lang="zh-CN" altLang="en-US" sz="3600" dirty="0" smtClean="0">
                <a:solidFill>
                  <a:srgbClr val="FF0000"/>
                </a:solidFill>
                <a:latin typeface="楷体" pitchFamily="49" charset="-122"/>
                <a:ea typeface="楷体" pitchFamily="49" charset="-122"/>
              </a:rPr>
              <a:t>民主</a:t>
            </a:r>
            <a:r>
              <a:rPr lang="zh-CN" altLang="en-US" sz="3600" dirty="0" smtClean="0">
                <a:latin typeface="黑体" pitchFamily="49" charset="-122"/>
                <a:ea typeface="黑体" pitchFamily="49" charset="-122"/>
              </a:rPr>
              <a:t>相结合。它既是党的根本</a:t>
            </a:r>
            <a:r>
              <a:rPr lang="zh-CN" altLang="en-US" sz="3600" dirty="0" smtClean="0">
                <a:solidFill>
                  <a:srgbClr val="FF0000"/>
                </a:solidFill>
                <a:latin typeface="楷体" pitchFamily="49" charset="-122"/>
                <a:ea typeface="楷体" pitchFamily="49" charset="-122"/>
              </a:rPr>
              <a:t>组织原则</a:t>
            </a:r>
            <a:r>
              <a:rPr lang="zh-CN" altLang="en-US" sz="3600" dirty="0" smtClean="0">
                <a:latin typeface="黑体" pitchFamily="49" charset="-122"/>
                <a:ea typeface="黑体" pitchFamily="49" charset="-122"/>
              </a:rPr>
              <a:t>，也是群众路线在党的生活中的运用。必须充分发扬党内民主，尊重党员</a:t>
            </a:r>
            <a:r>
              <a:rPr lang="zh-CN" altLang="en-US" sz="3600" dirty="0" smtClean="0">
                <a:solidFill>
                  <a:srgbClr val="FF0000"/>
                </a:solidFill>
                <a:latin typeface="楷体" pitchFamily="49" charset="-122"/>
                <a:ea typeface="楷体" pitchFamily="49" charset="-122"/>
              </a:rPr>
              <a:t>主体地位</a:t>
            </a:r>
            <a:r>
              <a:rPr lang="zh-CN" altLang="en-US" sz="3600" dirty="0" smtClean="0">
                <a:latin typeface="黑体" pitchFamily="49" charset="-122"/>
                <a:ea typeface="黑体" pitchFamily="49" charset="-122"/>
              </a:rPr>
              <a:t>，保障党员</a:t>
            </a:r>
            <a:r>
              <a:rPr lang="zh-CN" altLang="en-US" sz="3600" dirty="0" smtClean="0">
                <a:solidFill>
                  <a:srgbClr val="FF0000"/>
                </a:solidFill>
                <a:latin typeface="楷体" pitchFamily="49" charset="-122"/>
                <a:ea typeface="楷体" pitchFamily="49" charset="-122"/>
              </a:rPr>
              <a:t>民主权利</a:t>
            </a:r>
            <a:r>
              <a:rPr lang="zh-CN" altLang="en-US" sz="3600" dirty="0" smtClean="0">
                <a:latin typeface="黑体" pitchFamily="49" charset="-122"/>
                <a:ea typeface="黑体" pitchFamily="49" charset="-122"/>
              </a:rPr>
              <a:t>，发挥各级党组织和广大党员的积极性创造性。必须实</a:t>
            </a:r>
          </a:p>
        </p:txBody>
      </p:sp>
      <p:sp>
        <p:nvSpPr>
          <p:cNvPr id="4" name="矩形 3"/>
          <p:cNvSpPr/>
          <p:nvPr/>
        </p:nvSpPr>
        <p:spPr>
          <a:xfrm>
            <a:off x="4242004" y="1643050"/>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41976" y="2424264"/>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996288" y="3971008"/>
            <a:ext cx="135732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86654" y="4744380"/>
            <a:ext cx="61574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357554" y="4714884"/>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fld id="{0C913308-F349-4B6D-A68A-DD1791B4A57B}" type="slidenum">
              <a:rPr lang="zh-CN" altLang="en-US" smtClean="0"/>
              <a:pPr/>
              <a:t>61</a:t>
            </a:fld>
            <a:endParaRPr lang="zh-CN" altLang="en-US"/>
          </a:p>
        </p:txBody>
      </p:sp>
      <p:sp>
        <p:nvSpPr>
          <p:cNvPr id="9" name="矩形 8"/>
          <p:cNvSpPr/>
          <p:nvPr/>
        </p:nvSpPr>
        <p:spPr>
          <a:xfrm>
            <a:off x="6500826" y="2372178"/>
            <a:ext cx="178595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par>
                          <p:cTn id="23" fill="hold">
                            <p:stCondLst>
                              <p:cond delay="500"/>
                            </p:stCondLst>
                            <p:childTnLst>
                              <p:par>
                                <p:cTn id="24" presetID="22" presetClass="exit" presetSubtype="8" fill="hold" grpId="0" nodeType="afterEffect">
                                  <p:stCondLst>
                                    <p:cond delay="0"/>
                                  </p:stCondLst>
                                  <p:childTnLst>
                                    <p:animEffect transition="out" filter="wipe(left)">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8" fill="hold" grpId="0" nodeType="clickEffect">
                                  <p:stCondLst>
                                    <p:cond delay="0"/>
                                  </p:stCondLst>
                                  <p:childTnLst>
                                    <p:animEffect transition="out" filter="wipe(left)">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行正确的集中，保证全党的团结统一和行动一致，保证党的决定得到迅速有效的</a:t>
            </a:r>
            <a:r>
              <a:rPr lang="zh-CN" altLang="en-US" sz="3600" dirty="0" smtClean="0">
                <a:solidFill>
                  <a:srgbClr val="FF0000"/>
                </a:solidFill>
                <a:latin typeface="楷体" pitchFamily="49" charset="-122"/>
                <a:ea typeface="楷体" pitchFamily="49" charset="-122"/>
              </a:rPr>
              <a:t>贯彻执行</a:t>
            </a:r>
            <a:r>
              <a:rPr lang="zh-CN" altLang="en-US" sz="3600" dirty="0" smtClean="0">
                <a:latin typeface="黑体" pitchFamily="49" charset="-122"/>
                <a:ea typeface="黑体" pitchFamily="49" charset="-122"/>
              </a:rPr>
              <a:t>。加强组织性纪律性，在党的纪律面前</a:t>
            </a:r>
            <a:r>
              <a:rPr lang="zh-CN" altLang="en-US" sz="3600" dirty="0" smtClean="0">
                <a:solidFill>
                  <a:srgbClr val="FF0000"/>
                </a:solidFill>
                <a:latin typeface="楷体" pitchFamily="49" charset="-122"/>
                <a:ea typeface="楷体" pitchFamily="49" charset="-122"/>
              </a:rPr>
              <a:t>人人平等</a:t>
            </a:r>
            <a:r>
              <a:rPr lang="zh-CN" altLang="en-US" sz="3600" dirty="0" smtClean="0">
                <a:latin typeface="黑体" pitchFamily="49" charset="-122"/>
                <a:ea typeface="黑体" pitchFamily="49" charset="-122"/>
              </a:rPr>
              <a:t>。加强对党的领导机关和党员领导</a:t>
            </a:r>
            <a:r>
              <a:rPr lang="zh-CN" altLang="en-US" sz="3600" dirty="0" smtClean="0">
                <a:solidFill>
                  <a:srgbClr val="FF0000"/>
                </a:solidFill>
                <a:latin typeface="楷体" pitchFamily="49" charset="-122"/>
                <a:ea typeface="楷体" pitchFamily="49" charset="-122"/>
              </a:rPr>
              <a:t>干部</a:t>
            </a:r>
            <a:r>
              <a:rPr lang="zh-CN" altLang="en-US" sz="3600" dirty="0" smtClean="0">
                <a:latin typeface="黑体" pitchFamily="49" charset="-122"/>
                <a:ea typeface="黑体" pitchFamily="49" charset="-122"/>
              </a:rPr>
              <a:t>特别是</a:t>
            </a:r>
            <a:r>
              <a:rPr lang="zh-CN" altLang="en-US" sz="3600" dirty="0" smtClean="0">
                <a:solidFill>
                  <a:srgbClr val="FF0000"/>
                </a:solidFill>
                <a:latin typeface="楷体" pitchFamily="49" charset="-122"/>
                <a:ea typeface="楷体" pitchFamily="49" charset="-122"/>
              </a:rPr>
              <a:t>主要</a:t>
            </a:r>
            <a:r>
              <a:rPr lang="zh-CN" altLang="en-US" sz="3600" dirty="0" smtClean="0">
                <a:latin typeface="黑体" pitchFamily="49" charset="-122"/>
                <a:ea typeface="黑体" pitchFamily="49" charset="-122"/>
              </a:rPr>
              <a:t>领导干部的</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，不断完善党内</a:t>
            </a:r>
            <a:r>
              <a:rPr lang="zh-CN" altLang="en-US" sz="3600" dirty="0" smtClean="0">
                <a:solidFill>
                  <a:srgbClr val="FF0000"/>
                </a:solidFill>
                <a:latin typeface="楷体" pitchFamily="49" charset="-122"/>
                <a:ea typeface="楷体" pitchFamily="49" charset="-122"/>
              </a:rPr>
              <a:t>监督</a:t>
            </a:r>
            <a:r>
              <a:rPr lang="zh-CN" altLang="en-US" sz="3600" dirty="0" smtClean="0">
                <a:latin typeface="黑体" pitchFamily="49" charset="-122"/>
                <a:ea typeface="黑体" pitchFamily="49" charset="-122"/>
              </a:rPr>
              <a:t>制度。党在自己的政治生活中正确地开展批评和</a:t>
            </a:r>
          </a:p>
        </p:txBody>
      </p:sp>
      <p:sp>
        <p:nvSpPr>
          <p:cNvPr id="3" name="矩形 2"/>
          <p:cNvSpPr/>
          <p:nvPr/>
        </p:nvSpPr>
        <p:spPr>
          <a:xfrm>
            <a:off x="2872236" y="3143248"/>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85418" y="4672942"/>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599326" y="4658194"/>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786182" y="3929066"/>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069896" y="3929066"/>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62</a:t>
            </a:fld>
            <a:endParaRPr lang="zh-CN" altLang="en-US"/>
          </a:p>
        </p:txBody>
      </p:sp>
      <p:sp>
        <p:nvSpPr>
          <p:cNvPr id="9" name="矩形 8"/>
          <p:cNvSpPr/>
          <p:nvPr/>
        </p:nvSpPr>
        <p:spPr>
          <a:xfrm>
            <a:off x="1000100" y="239937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31828"/>
            <a:ext cx="8229600" cy="629763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自我批评，在原则问题上进行思想斗争，坚持真理，修正错误。努力造成又有集中又有</a:t>
            </a:r>
            <a:r>
              <a:rPr lang="zh-CN" altLang="en-US" sz="3600" dirty="0" smtClean="0">
                <a:solidFill>
                  <a:srgbClr val="FF0000"/>
                </a:solidFill>
                <a:latin typeface="楷体" pitchFamily="49" charset="-122"/>
                <a:ea typeface="楷体" pitchFamily="49" charset="-122"/>
              </a:rPr>
              <a:t>民主</a:t>
            </a:r>
            <a:r>
              <a:rPr lang="zh-CN" altLang="en-US" sz="3600" dirty="0" smtClean="0">
                <a:latin typeface="黑体" pitchFamily="49" charset="-122"/>
                <a:ea typeface="黑体" pitchFamily="49" charset="-122"/>
              </a:rPr>
              <a:t>，又有纪律又有</a:t>
            </a:r>
            <a:r>
              <a:rPr lang="zh-CN" altLang="en-US" sz="3600" dirty="0" smtClean="0">
                <a:solidFill>
                  <a:srgbClr val="FF0000"/>
                </a:solidFill>
                <a:latin typeface="楷体" pitchFamily="49" charset="-122"/>
                <a:ea typeface="楷体" pitchFamily="49" charset="-122"/>
              </a:rPr>
              <a:t>自由</a:t>
            </a:r>
            <a:r>
              <a:rPr lang="zh-CN" altLang="en-US" sz="3600" dirty="0" smtClean="0">
                <a:latin typeface="黑体" pitchFamily="49" charset="-122"/>
                <a:ea typeface="黑体" pitchFamily="49" charset="-122"/>
              </a:rPr>
              <a:t>，又有统一意志又有</a:t>
            </a:r>
            <a:r>
              <a:rPr lang="zh-CN" altLang="en-US" sz="3600" dirty="0" smtClean="0">
                <a:solidFill>
                  <a:srgbClr val="FF0000"/>
                </a:solidFill>
                <a:latin typeface="楷体" pitchFamily="49" charset="-122"/>
                <a:ea typeface="楷体" pitchFamily="49" charset="-122"/>
              </a:rPr>
              <a:t>个人心情舒畅</a:t>
            </a:r>
            <a:r>
              <a:rPr lang="zh-CN" altLang="en-US" sz="3600" dirty="0" smtClean="0">
                <a:latin typeface="黑体" pitchFamily="49" charset="-122"/>
                <a:ea typeface="黑体" pitchFamily="49" charset="-122"/>
              </a:rPr>
              <a:t>的生动活泼的政治局面。</a:t>
            </a:r>
          </a:p>
        </p:txBody>
      </p:sp>
      <p:sp>
        <p:nvSpPr>
          <p:cNvPr id="3" name="矩形 2"/>
          <p:cNvSpPr/>
          <p:nvPr/>
        </p:nvSpPr>
        <p:spPr>
          <a:xfrm>
            <a:off x="1958290" y="3584322"/>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072198" y="3584322"/>
            <a:ext cx="901500"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42806" y="4298702"/>
            <a:ext cx="272939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63</a:t>
            </a:fld>
            <a:endParaRPr lang="zh-CN" altLang="en-US"/>
          </a:p>
        </p:txBody>
      </p:sp>
      <p:sp>
        <p:nvSpPr>
          <p:cNvPr id="7" name="动作按钮: 第一张 6">
            <a:hlinkClick r:id="rId2" action="ppaction://hlinksldjump" highlightClick="1"/>
          </p:cNvPr>
          <p:cNvSpPr/>
          <p:nvPr/>
        </p:nvSpPr>
        <p:spPr>
          <a:xfrm>
            <a:off x="4500562" y="6343234"/>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9"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党的领导主要是</a:t>
            </a:r>
            <a:r>
              <a:rPr lang="zh-CN" altLang="en-US" sz="3600" dirty="0" smtClean="0">
                <a:solidFill>
                  <a:srgbClr val="FF0000"/>
                </a:solidFill>
                <a:latin typeface="楷体" pitchFamily="49" charset="-122"/>
                <a:ea typeface="楷体" pitchFamily="49" charset="-122"/>
              </a:rPr>
              <a:t>政治</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思想</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组织</a:t>
            </a:r>
            <a:r>
              <a:rPr lang="zh-CN" altLang="en-US" sz="3600" dirty="0" smtClean="0">
                <a:latin typeface="黑体" pitchFamily="49" charset="-122"/>
                <a:ea typeface="黑体" pitchFamily="49" charset="-122"/>
              </a:rPr>
              <a:t>的领导。党要适应改革开放和社会主义现代化建设的要求，坚持</a:t>
            </a:r>
            <a:r>
              <a:rPr lang="zh-CN" altLang="en-US" sz="3600" dirty="0" smtClean="0">
                <a:solidFill>
                  <a:srgbClr val="FF0000"/>
                </a:solidFill>
                <a:latin typeface="楷体" pitchFamily="49" charset="-122"/>
                <a:ea typeface="楷体" pitchFamily="49" charset="-122"/>
              </a:rPr>
              <a:t>科学</a:t>
            </a:r>
            <a:r>
              <a:rPr lang="zh-CN" altLang="en-US" sz="3600" dirty="0" smtClean="0">
                <a:latin typeface="黑体" pitchFamily="49" charset="-122"/>
                <a:ea typeface="黑体" pitchFamily="49" charset="-122"/>
              </a:rPr>
              <a:t>执政、</a:t>
            </a:r>
            <a:r>
              <a:rPr lang="zh-CN" altLang="en-US" sz="3600" dirty="0" smtClean="0">
                <a:solidFill>
                  <a:srgbClr val="FF0000"/>
                </a:solidFill>
                <a:latin typeface="楷体" pitchFamily="49" charset="-122"/>
                <a:ea typeface="楷体" pitchFamily="49" charset="-122"/>
              </a:rPr>
              <a:t>民主</a:t>
            </a:r>
            <a:r>
              <a:rPr lang="zh-CN" altLang="en-US" sz="3600" dirty="0" smtClean="0">
                <a:latin typeface="黑体" pitchFamily="49" charset="-122"/>
                <a:ea typeface="黑体" pitchFamily="49" charset="-122"/>
              </a:rPr>
              <a:t>执政、</a:t>
            </a:r>
            <a:r>
              <a:rPr lang="zh-CN" altLang="en-US" sz="3600" dirty="0" smtClean="0">
                <a:solidFill>
                  <a:srgbClr val="FF0000"/>
                </a:solidFill>
                <a:latin typeface="楷体" pitchFamily="49" charset="-122"/>
                <a:ea typeface="楷体" pitchFamily="49" charset="-122"/>
              </a:rPr>
              <a:t>依法</a:t>
            </a:r>
            <a:r>
              <a:rPr lang="zh-CN" altLang="en-US" sz="3600" dirty="0" smtClean="0">
                <a:latin typeface="黑体" pitchFamily="49" charset="-122"/>
                <a:ea typeface="黑体" pitchFamily="49" charset="-122"/>
              </a:rPr>
              <a:t>执政，加强和改善党的领导。党必须按照</a:t>
            </a:r>
            <a:r>
              <a:rPr lang="zh-CN" altLang="en-US" sz="3600" dirty="0" smtClean="0">
                <a:solidFill>
                  <a:srgbClr val="FF0000"/>
                </a:solidFill>
                <a:latin typeface="楷体" pitchFamily="49" charset="-122"/>
                <a:ea typeface="楷体" pitchFamily="49" charset="-122"/>
              </a:rPr>
              <a:t>总揽全局</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协调各方</a:t>
            </a:r>
            <a:r>
              <a:rPr lang="zh-CN" altLang="en-US" sz="3600" dirty="0" smtClean="0">
                <a:latin typeface="黑体" pitchFamily="49" charset="-122"/>
                <a:ea typeface="黑体" pitchFamily="49" charset="-122"/>
              </a:rPr>
              <a:t>的原则，在同级各种组织中发挥领导核心作用。党必须集中精力领导</a:t>
            </a:r>
            <a:r>
              <a:rPr lang="zh-CN" altLang="en-US" sz="3600" dirty="0" smtClean="0">
                <a:solidFill>
                  <a:srgbClr val="FF0000"/>
                </a:solidFill>
                <a:latin typeface="楷体" pitchFamily="49" charset="-122"/>
                <a:ea typeface="楷体" pitchFamily="49" charset="-122"/>
              </a:rPr>
              <a:t>经济建设</a:t>
            </a:r>
            <a:r>
              <a:rPr lang="zh-CN" altLang="en-US" sz="3600" dirty="0" smtClean="0">
                <a:latin typeface="黑体" pitchFamily="49" charset="-122"/>
                <a:ea typeface="黑体" pitchFamily="49" charset="-122"/>
              </a:rPr>
              <a:t>，</a:t>
            </a:r>
          </a:p>
        </p:txBody>
      </p:sp>
      <p:sp>
        <p:nvSpPr>
          <p:cNvPr id="4" name="矩形 3"/>
          <p:cNvSpPr/>
          <p:nvPr/>
        </p:nvSpPr>
        <p:spPr>
          <a:xfrm>
            <a:off x="4700128" y="78579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42702" y="785794"/>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429520" y="773348"/>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599326" y="2357430"/>
            <a:ext cx="886752"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929586" y="2285992"/>
            <a:ext cx="50006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00034" y="3086558"/>
            <a:ext cx="500066"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386918" y="3101306"/>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074500" y="5441710"/>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786182" y="3857628"/>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042702" y="3899570"/>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灯片编号占位符 15"/>
          <p:cNvSpPr>
            <a:spLocks noGrp="1"/>
          </p:cNvSpPr>
          <p:nvPr>
            <p:ph type="sldNum" sz="quarter" idx="12"/>
          </p:nvPr>
        </p:nvSpPr>
        <p:spPr/>
        <p:txBody>
          <a:bodyPr/>
          <a:lstStyle/>
          <a:p>
            <a:fld id="{0C913308-F349-4B6D-A68A-DD1791B4A57B}" type="slidenum">
              <a:rPr lang="zh-CN" altLang="en-US" smtClean="0"/>
              <a:pPr/>
              <a:t>64</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par>
                                <p:cTn id="28" presetID="22" presetClass="exit" presetSubtype="8" fill="hold" grpId="0" nodeType="with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12"/>
                                        </p:tgtEl>
                                      </p:cBhvr>
                                    </p:animEffect>
                                    <p:set>
                                      <p:cBhvr>
                                        <p:cTn id="40" dur="1" fill="hold">
                                          <p:stCondLst>
                                            <p:cond delay="499"/>
                                          </p:stCondLst>
                                        </p:cTn>
                                        <p:tgtEl>
                                          <p:spTgt spid="1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13"/>
                                        </p:tgtEl>
                                      </p:cBhvr>
                                    </p:animEffect>
                                    <p:set>
                                      <p:cBhvr>
                                        <p:cTn id="45" dur="1" fill="hold">
                                          <p:stCondLst>
                                            <p:cond delay="499"/>
                                          </p:stCondLst>
                                        </p:cTn>
                                        <p:tgtEl>
                                          <p:spTgt spid="1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xit" presetSubtype="8" fill="hold" grpId="0" nodeType="clickEffect">
                                  <p:stCondLst>
                                    <p:cond delay="0"/>
                                  </p:stCondLst>
                                  <p:childTnLst>
                                    <p:animEffect transition="out" filter="wipe(left)">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组织、协调各方面的力量，同心协力，围绕</a:t>
            </a:r>
            <a:r>
              <a:rPr lang="zh-CN" altLang="en-US" sz="3600" dirty="0" smtClean="0">
                <a:solidFill>
                  <a:srgbClr val="FF0000"/>
                </a:solidFill>
                <a:latin typeface="楷体" pitchFamily="49" charset="-122"/>
                <a:ea typeface="楷体" pitchFamily="49" charset="-122"/>
              </a:rPr>
              <a:t>经济建设</a:t>
            </a:r>
            <a:r>
              <a:rPr lang="zh-CN" altLang="en-US" sz="3600" dirty="0" smtClean="0">
                <a:latin typeface="黑体" pitchFamily="49" charset="-122"/>
                <a:ea typeface="黑体" pitchFamily="49" charset="-122"/>
              </a:rPr>
              <a:t>开展工作，促进经济社会全面发展。党必须实行</a:t>
            </a:r>
            <a:r>
              <a:rPr lang="zh-CN" altLang="en-US" sz="3600" dirty="0" smtClean="0">
                <a:solidFill>
                  <a:srgbClr val="FF0000"/>
                </a:solidFill>
                <a:latin typeface="楷体" pitchFamily="49" charset="-122"/>
                <a:ea typeface="楷体" pitchFamily="49" charset="-122"/>
              </a:rPr>
              <a:t>民主</a:t>
            </a:r>
            <a:r>
              <a:rPr lang="zh-CN" altLang="en-US" sz="3600" dirty="0" smtClean="0">
                <a:latin typeface="黑体" pitchFamily="49" charset="-122"/>
                <a:ea typeface="黑体" pitchFamily="49" charset="-122"/>
              </a:rPr>
              <a:t>的</a:t>
            </a:r>
            <a:r>
              <a:rPr lang="zh-CN" altLang="en-US" sz="3600" dirty="0" smtClean="0">
                <a:solidFill>
                  <a:srgbClr val="FF0000"/>
                </a:solidFill>
                <a:latin typeface="楷体" pitchFamily="49" charset="-122"/>
                <a:ea typeface="楷体" pitchFamily="49" charset="-122"/>
              </a:rPr>
              <a:t>科学</a:t>
            </a:r>
            <a:r>
              <a:rPr lang="zh-CN" altLang="en-US" sz="3600" dirty="0" smtClean="0">
                <a:latin typeface="黑体" pitchFamily="49" charset="-122"/>
                <a:ea typeface="黑体" pitchFamily="49" charset="-122"/>
              </a:rPr>
              <a:t>的决策，制定和执行正确的路线、方针、政策，做好党的组织工作和宣传教育工作，发挥全体党员的先锋模范作用。党必须在</a:t>
            </a:r>
            <a:r>
              <a:rPr lang="zh-CN" altLang="en-US" sz="3600" dirty="0" smtClean="0">
                <a:solidFill>
                  <a:srgbClr val="FF0000"/>
                </a:solidFill>
                <a:latin typeface="楷体" pitchFamily="49" charset="-122"/>
                <a:ea typeface="楷体" pitchFamily="49" charset="-122"/>
              </a:rPr>
              <a:t>宪法</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法律</a:t>
            </a:r>
            <a:r>
              <a:rPr lang="zh-CN" altLang="en-US" sz="3600" dirty="0" smtClean="0">
                <a:latin typeface="黑体" pitchFamily="49" charset="-122"/>
                <a:ea typeface="黑体" pitchFamily="49" charset="-122"/>
              </a:rPr>
              <a:t>的范围内活动。党必须保</a:t>
            </a:r>
          </a:p>
        </p:txBody>
      </p:sp>
      <p:sp>
        <p:nvSpPr>
          <p:cNvPr id="3" name="矩形 2"/>
          <p:cNvSpPr/>
          <p:nvPr/>
        </p:nvSpPr>
        <p:spPr>
          <a:xfrm>
            <a:off x="1500166" y="1542116"/>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155950" y="2342682"/>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515574" y="2357430"/>
            <a:ext cx="928694"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997798" y="5357826"/>
            <a:ext cx="928694" cy="657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399364" y="5429264"/>
            <a:ext cx="928694"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65</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证国家的立法、司法、行政机关，经济、文化组织和</a:t>
            </a:r>
            <a:r>
              <a:rPr lang="zh-CN" altLang="en-US" sz="3600" dirty="0" smtClean="0">
                <a:solidFill>
                  <a:srgbClr val="FF0000"/>
                </a:solidFill>
                <a:latin typeface="楷体" pitchFamily="49" charset="-122"/>
                <a:ea typeface="楷体" pitchFamily="49" charset="-122"/>
              </a:rPr>
              <a:t>人民团体</a:t>
            </a:r>
            <a:r>
              <a:rPr lang="zh-CN" altLang="en-US" sz="3600" dirty="0" smtClean="0">
                <a:latin typeface="黑体" pitchFamily="49" charset="-122"/>
                <a:ea typeface="黑体" pitchFamily="49" charset="-122"/>
              </a:rPr>
              <a:t>积极主动地、独立负责地、协调一致地工作。党必须加强对</a:t>
            </a:r>
            <a:r>
              <a:rPr lang="zh-CN" altLang="en-US" sz="3600" dirty="0" smtClean="0">
                <a:solidFill>
                  <a:srgbClr val="FF0000"/>
                </a:solidFill>
                <a:latin typeface="楷体" pitchFamily="49" charset="-122"/>
                <a:ea typeface="楷体" pitchFamily="49" charset="-122"/>
              </a:rPr>
              <a:t>工会</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共产主义青年团</a:t>
            </a:r>
            <a:r>
              <a:rPr lang="zh-CN" altLang="en-US" sz="3600" dirty="0" smtClean="0">
                <a:latin typeface="黑体" pitchFamily="49" charset="-122"/>
                <a:ea typeface="黑体" pitchFamily="49" charset="-122"/>
              </a:rPr>
              <a:t>、</a:t>
            </a:r>
            <a:r>
              <a:rPr lang="zh-CN" altLang="en-US" sz="3600" dirty="0" smtClean="0">
                <a:solidFill>
                  <a:srgbClr val="FF0000"/>
                </a:solidFill>
                <a:latin typeface="楷体" pitchFamily="49" charset="-122"/>
                <a:ea typeface="楷体" pitchFamily="49" charset="-122"/>
              </a:rPr>
              <a:t>妇女联合会</a:t>
            </a:r>
            <a:r>
              <a:rPr lang="zh-CN" altLang="en-US" sz="3600" dirty="0" smtClean="0">
                <a:latin typeface="黑体" pitchFamily="49" charset="-122"/>
                <a:ea typeface="黑体" pitchFamily="49" charset="-122"/>
              </a:rPr>
              <a:t>等群众组织的领导，充分发挥它们的作用。党必须适应形势的发展和情况的变化，完善</a:t>
            </a:r>
            <a:r>
              <a:rPr lang="zh-CN" altLang="en-US" sz="3600" dirty="0" smtClean="0">
                <a:solidFill>
                  <a:srgbClr val="FF0000"/>
                </a:solidFill>
                <a:latin typeface="楷体" pitchFamily="49" charset="-122"/>
                <a:ea typeface="楷体" pitchFamily="49" charset="-122"/>
              </a:rPr>
              <a:t>领导</a:t>
            </a:r>
            <a:r>
              <a:rPr lang="zh-CN" altLang="en-US" sz="3600" dirty="0" smtClean="0">
                <a:latin typeface="黑体" pitchFamily="49" charset="-122"/>
                <a:ea typeface="黑体" pitchFamily="49" charset="-122"/>
              </a:rPr>
              <a:t>体制，改进</a:t>
            </a:r>
            <a:r>
              <a:rPr lang="zh-CN" altLang="en-US" sz="3600" dirty="0" smtClean="0">
                <a:solidFill>
                  <a:srgbClr val="FF0000"/>
                </a:solidFill>
                <a:latin typeface="楷体" pitchFamily="49" charset="-122"/>
                <a:ea typeface="楷体" pitchFamily="49" charset="-122"/>
              </a:rPr>
              <a:t>领导</a:t>
            </a:r>
            <a:r>
              <a:rPr lang="zh-CN" altLang="en-US" sz="3600" dirty="0" smtClean="0">
                <a:latin typeface="黑体" pitchFamily="49" charset="-122"/>
                <a:ea typeface="黑体" pitchFamily="49" charset="-122"/>
              </a:rPr>
              <a:t>方式，增</a:t>
            </a:r>
          </a:p>
        </p:txBody>
      </p:sp>
      <p:sp>
        <p:nvSpPr>
          <p:cNvPr id="3" name="矩形 2"/>
          <p:cNvSpPr/>
          <p:nvPr/>
        </p:nvSpPr>
        <p:spPr>
          <a:xfrm>
            <a:off x="2357422" y="3057062"/>
            <a:ext cx="3244206"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416414" y="5372574"/>
            <a:ext cx="884450"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616376" y="5357826"/>
            <a:ext cx="884450"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66</a:t>
            </a:fld>
            <a:endParaRPr lang="zh-CN" altLang="en-US"/>
          </a:p>
        </p:txBody>
      </p:sp>
      <p:sp>
        <p:nvSpPr>
          <p:cNvPr id="7" name="矩形 6"/>
          <p:cNvSpPr/>
          <p:nvPr/>
        </p:nvSpPr>
        <p:spPr>
          <a:xfrm>
            <a:off x="6000760" y="3071810"/>
            <a:ext cx="2500330"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12546" y="3071810"/>
            <a:ext cx="987686"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869934" y="1527368"/>
            <a:ext cx="1785950"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9" grpId="0" animBg="1"/>
      <p:bldP spid="1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60390"/>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强</a:t>
            </a:r>
            <a:r>
              <a:rPr lang="zh-CN" altLang="en-US" sz="3600" dirty="0" smtClean="0">
                <a:solidFill>
                  <a:srgbClr val="FF0000"/>
                </a:solidFill>
                <a:latin typeface="楷体" pitchFamily="49" charset="-122"/>
                <a:ea typeface="楷体" pitchFamily="49" charset="-122"/>
              </a:rPr>
              <a:t>执政</a:t>
            </a:r>
            <a:r>
              <a:rPr lang="zh-CN" altLang="en-US" sz="3600" dirty="0" smtClean="0">
                <a:latin typeface="黑体" pitchFamily="49" charset="-122"/>
                <a:ea typeface="黑体" pitchFamily="49" charset="-122"/>
              </a:rPr>
              <a:t>能力。共产党员必须同</a:t>
            </a:r>
            <a:r>
              <a:rPr lang="zh-CN" altLang="en-US" sz="3600" dirty="0" smtClean="0">
                <a:solidFill>
                  <a:srgbClr val="FF0000"/>
                </a:solidFill>
                <a:latin typeface="楷体" pitchFamily="49" charset="-122"/>
                <a:ea typeface="楷体" pitchFamily="49" charset="-122"/>
              </a:rPr>
              <a:t>党外群众</a:t>
            </a:r>
            <a:r>
              <a:rPr lang="zh-CN" altLang="en-US" sz="3600" dirty="0" smtClean="0">
                <a:latin typeface="黑体" pitchFamily="49" charset="-122"/>
                <a:ea typeface="黑体" pitchFamily="49" charset="-122"/>
              </a:rPr>
              <a:t>亲密合作，共同为建设中国特色社会主义而奋斗。</a:t>
            </a:r>
          </a:p>
        </p:txBody>
      </p:sp>
      <p:sp>
        <p:nvSpPr>
          <p:cNvPr id="3" name="矩形 2"/>
          <p:cNvSpPr/>
          <p:nvPr/>
        </p:nvSpPr>
        <p:spPr>
          <a:xfrm>
            <a:off x="6528020" y="2643182"/>
            <a:ext cx="1857388" cy="586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44344" y="2571744"/>
            <a:ext cx="884450" cy="699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67</a:t>
            </a:fld>
            <a:endParaRPr lang="zh-CN" altLang="en-US"/>
          </a:p>
        </p:txBody>
      </p:sp>
      <p:sp>
        <p:nvSpPr>
          <p:cNvPr id="6" name="动作按钮: 第一张 5">
            <a:hlinkClick r:id="rId2" action="ppaction://hlinksldjump" highlightClick="1"/>
          </p:cNvPr>
          <p:cNvSpPr/>
          <p:nvPr/>
        </p:nvSpPr>
        <p:spPr>
          <a:xfrm>
            <a:off x="4500562" y="6343234"/>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8"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786058"/>
            <a:ext cx="8229600" cy="1143000"/>
          </a:xfrm>
        </p:spPr>
        <p:txBody>
          <a:bodyPr>
            <a:normAutofit/>
          </a:bodyPr>
          <a:lstStyle/>
          <a:p>
            <a:r>
              <a:rPr lang="zh-CN" altLang="en-US" sz="4800" dirty="0" smtClean="0">
                <a:solidFill>
                  <a:srgbClr val="FF0000"/>
                </a:solidFill>
                <a:latin typeface="黑体" pitchFamily="49" charset="-122"/>
                <a:ea typeface="黑体" pitchFamily="49" charset="-122"/>
              </a:rPr>
              <a:t>祝贺您学习又有新收获</a:t>
            </a:r>
            <a:r>
              <a:rPr lang="en-US" altLang="zh-CN" sz="4800" dirty="0" smtClean="0">
                <a:solidFill>
                  <a:srgbClr val="FF0000"/>
                </a:solidFill>
                <a:latin typeface="黑体" pitchFamily="49" charset="-122"/>
                <a:ea typeface="黑体" pitchFamily="49" charset="-122"/>
              </a:rPr>
              <a:t>!</a:t>
            </a:r>
            <a:endParaRPr lang="zh-CN" altLang="en-US" sz="4800" dirty="0">
              <a:solidFill>
                <a:srgbClr val="FF0000"/>
              </a:solidFill>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68</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804" y="488952"/>
            <a:ext cx="8229600" cy="5940444"/>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马克思列宁主义揭示了</a:t>
            </a:r>
            <a:r>
              <a:rPr lang="zh-CN" altLang="en-US" sz="3600" dirty="0" smtClean="0">
                <a:solidFill>
                  <a:srgbClr val="FF0000"/>
                </a:solidFill>
                <a:latin typeface="楷体" pitchFamily="49" charset="-122"/>
                <a:ea typeface="楷体" pitchFamily="49" charset="-122"/>
              </a:rPr>
              <a:t>人类社会历史发展</a:t>
            </a:r>
            <a:r>
              <a:rPr lang="zh-CN" altLang="en-US" sz="3600" dirty="0" smtClean="0">
                <a:latin typeface="黑体" pitchFamily="49" charset="-122"/>
                <a:ea typeface="黑体" pitchFamily="49" charset="-122"/>
              </a:rPr>
              <a:t>的规律，它的</a:t>
            </a:r>
            <a:r>
              <a:rPr lang="zh-CN" altLang="en-US" sz="3600" dirty="0" smtClean="0">
                <a:solidFill>
                  <a:srgbClr val="FF0000"/>
                </a:solidFill>
                <a:latin typeface="楷体" pitchFamily="49" charset="-122"/>
                <a:ea typeface="楷体" pitchFamily="49" charset="-122"/>
              </a:rPr>
              <a:t>基本原理</a:t>
            </a:r>
            <a:r>
              <a:rPr lang="zh-CN" altLang="en-US" sz="3600" dirty="0" smtClean="0">
                <a:latin typeface="黑体" pitchFamily="49" charset="-122"/>
                <a:ea typeface="黑体" pitchFamily="49" charset="-122"/>
              </a:rPr>
              <a:t>是正确的，具有强大的生命力。中国共产党人追求的共产主义最高理想，只有在社会主义社会</a:t>
            </a:r>
            <a:r>
              <a:rPr lang="zh-CN" altLang="en-US" sz="3600" dirty="0" smtClean="0">
                <a:solidFill>
                  <a:srgbClr val="FF0000"/>
                </a:solidFill>
                <a:latin typeface="楷体" pitchFamily="49" charset="-122"/>
                <a:ea typeface="楷体" pitchFamily="49" charset="-122"/>
              </a:rPr>
              <a:t>充分发展</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高度发达</a:t>
            </a:r>
            <a:r>
              <a:rPr lang="zh-CN" altLang="en-US" sz="3600" dirty="0" smtClean="0">
                <a:latin typeface="黑体" pitchFamily="49" charset="-122"/>
                <a:ea typeface="黑体" pitchFamily="49" charset="-122"/>
              </a:rPr>
              <a:t>的基础上才能实现。社会主义制度的</a:t>
            </a:r>
            <a:r>
              <a:rPr lang="zh-CN" altLang="en-US" sz="3600" dirty="0" smtClean="0">
                <a:solidFill>
                  <a:srgbClr val="FF0000"/>
                </a:solidFill>
                <a:latin typeface="楷体" pitchFamily="49" charset="-122"/>
                <a:ea typeface="楷体" pitchFamily="49" charset="-122"/>
              </a:rPr>
              <a:t>发展</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完善</a:t>
            </a:r>
            <a:r>
              <a:rPr lang="zh-CN" altLang="en-US" sz="3600" dirty="0" smtClean="0">
                <a:latin typeface="黑体" pitchFamily="49" charset="-122"/>
                <a:ea typeface="黑体" pitchFamily="49" charset="-122"/>
              </a:rPr>
              <a:t>是一个长期的历史过程。坚持马克思列宁主</a:t>
            </a:r>
          </a:p>
        </p:txBody>
      </p:sp>
      <p:sp>
        <p:nvSpPr>
          <p:cNvPr id="3" name="矩形 2"/>
          <p:cNvSpPr/>
          <p:nvPr/>
        </p:nvSpPr>
        <p:spPr>
          <a:xfrm>
            <a:off x="6072198" y="941116"/>
            <a:ext cx="2571768"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57624" y="1672546"/>
            <a:ext cx="1785918" cy="559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714876" y="1643050"/>
            <a:ext cx="178595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44410" y="3971008"/>
            <a:ext cx="1785950" cy="60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857620" y="3943814"/>
            <a:ext cx="1785950"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185446" y="4786322"/>
            <a:ext cx="886752" cy="458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574566" y="4756826"/>
            <a:ext cx="869702"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7</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grpId="0" nodeType="clickEffect">
                                  <p:stCondLst>
                                    <p:cond delay="0"/>
                                  </p:stCondLst>
                                  <p:childTnLst>
                                    <p:animEffect transition="out" filter="wipe(left)">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7242" y="1857364"/>
            <a:ext cx="8229600" cy="4214842"/>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义的</a:t>
            </a:r>
            <a:r>
              <a:rPr lang="zh-CN" altLang="en-US" sz="3600" dirty="0" smtClean="0">
                <a:solidFill>
                  <a:srgbClr val="FF0000"/>
                </a:solidFill>
                <a:latin typeface="楷体" pitchFamily="49" charset="-122"/>
                <a:ea typeface="楷体" pitchFamily="49" charset="-122"/>
              </a:rPr>
              <a:t>基本原理</a:t>
            </a:r>
            <a:r>
              <a:rPr lang="zh-CN" altLang="en-US" sz="3600" dirty="0" smtClean="0">
                <a:latin typeface="黑体" pitchFamily="49" charset="-122"/>
                <a:ea typeface="黑体" pitchFamily="49" charset="-122"/>
              </a:rPr>
              <a:t>，走中国人民自愿选择的适合</a:t>
            </a:r>
            <a:r>
              <a:rPr lang="zh-CN" altLang="en-US" sz="3600" dirty="0" smtClean="0">
                <a:solidFill>
                  <a:srgbClr val="FF0000"/>
                </a:solidFill>
                <a:latin typeface="楷体" pitchFamily="49" charset="-122"/>
                <a:ea typeface="楷体" pitchFamily="49" charset="-122"/>
              </a:rPr>
              <a:t>中国国情</a:t>
            </a:r>
            <a:r>
              <a:rPr lang="zh-CN" altLang="en-US" sz="3600" dirty="0" smtClean="0">
                <a:latin typeface="黑体" pitchFamily="49" charset="-122"/>
                <a:ea typeface="黑体" pitchFamily="49" charset="-122"/>
              </a:rPr>
              <a:t>的道路，中国的社会主义事业必将取得最终的胜利。</a:t>
            </a:r>
            <a:br>
              <a:rPr lang="zh-CN" altLang="en-US"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4" name="矩形 3"/>
          <p:cNvSpPr/>
          <p:nvPr/>
        </p:nvSpPr>
        <p:spPr>
          <a:xfrm>
            <a:off x="1601100" y="2500306"/>
            <a:ext cx="1785950" cy="60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601100" y="3273678"/>
            <a:ext cx="1785950" cy="60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6" name="动作按钮: 第一张 5">
            <a:hlinkClick r:id="rId2" action="ppaction://hlinksldjump" highlightClick="1"/>
          </p:cNvPr>
          <p:cNvSpPr/>
          <p:nvPr/>
        </p:nvSpPr>
        <p:spPr>
          <a:xfrm>
            <a:off x="4071934" y="6357958"/>
            <a:ext cx="500066" cy="500042"/>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4551667" y="6488692"/>
            <a:ext cx="3877985" cy="369332"/>
          </a:xfrm>
          <a:prstGeom prst="rect">
            <a:avLst/>
          </a:prstGeom>
          <a:noFill/>
        </p:spPr>
        <p:txBody>
          <a:bodyPr wrap="none" rtlCol="0">
            <a:spAutoFit/>
          </a:bodyPr>
          <a:lstStyle/>
          <a:p>
            <a:r>
              <a:rPr lang="zh-CN" altLang="en-US" dirty="0" smtClean="0">
                <a:solidFill>
                  <a:srgbClr val="FF5050"/>
                </a:solidFill>
                <a:latin typeface="黑体" pitchFamily="49" charset="-122"/>
                <a:ea typeface="黑体" pitchFamily="49" charset="-122"/>
              </a:rPr>
              <a:t>点击此处返回目录页，或翻页继续。</a:t>
            </a:r>
            <a:endParaRPr lang="zh-CN" altLang="en-US" dirty="0">
              <a:solidFill>
                <a:srgbClr val="FF5050"/>
              </a:solidFill>
              <a:latin typeface="黑体" pitchFamily="49" charset="-122"/>
              <a:ea typeface="黑体" pitchFamily="49" charset="-122"/>
            </a:endParaRPr>
          </a:p>
        </p:txBody>
      </p:sp>
      <p:pic>
        <p:nvPicPr>
          <p:cNvPr id="9"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6226196"/>
          </a:xfrm>
        </p:spPr>
        <p:txBody>
          <a:bodyPr vert="horz" lIns="91440" tIns="45720" rIns="91440" bIns="45720" rtlCol="0" anchor="ctr">
            <a:noAutofit/>
          </a:bodyPr>
          <a:lstStyle/>
          <a:p>
            <a:pPr algn="l">
              <a:lnSpc>
                <a:spcPct val="140000"/>
              </a:lnSpc>
            </a:pPr>
            <a:r>
              <a:rPr lang="zh-CN" altLang="en-US" sz="3600" dirty="0" smtClean="0">
                <a:latin typeface="黑体" pitchFamily="49" charset="-122"/>
                <a:ea typeface="黑体" pitchFamily="49" charset="-122"/>
              </a:rPr>
              <a:t>    以毛泽东同志为主要代表的中国共产党人，把马克思列宁主义的</a:t>
            </a:r>
            <a:r>
              <a:rPr lang="zh-CN" altLang="en-US" sz="3600" dirty="0" smtClean="0">
                <a:solidFill>
                  <a:srgbClr val="FF0000"/>
                </a:solidFill>
                <a:latin typeface="楷体" pitchFamily="49" charset="-122"/>
                <a:ea typeface="楷体" pitchFamily="49" charset="-122"/>
              </a:rPr>
              <a:t>基本原理</a:t>
            </a:r>
            <a:r>
              <a:rPr lang="zh-CN" altLang="en-US" sz="3600" dirty="0" smtClean="0">
                <a:latin typeface="黑体" pitchFamily="49" charset="-122"/>
                <a:ea typeface="黑体" pitchFamily="49" charset="-122"/>
              </a:rPr>
              <a:t>同中国革命的</a:t>
            </a:r>
            <a:r>
              <a:rPr lang="zh-CN" altLang="en-US" sz="3600" dirty="0" smtClean="0">
                <a:solidFill>
                  <a:srgbClr val="FF0000"/>
                </a:solidFill>
                <a:latin typeface="楷体" pitchFamily="49" charset="-122"/>
                <a:ea typeface="楷体" pitchFamily="49" charset="-122"/>
              </a:rPr>
              <a:t>具体实践</a:t>
            </a:r>
            <a:r>
              <a:rPr lang="zh-CN" altLang="en-US" sz="3600" dirty="0" smtClean="0">
                <a:latin typeface="黑体" pitchFamily="49" charset="-122"/>
                <a:ea typeface="黑体" pitchFamily="49" charset="-122"/>
              </a:rPr>
              <a:t>结合起来，创立了毛泽东思想。</a:t>
            </a:r>
            <a:r>
              <a:rPr lang="zh-CN" altLang="en-US" sz="36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毛泽东思想</a:t>
            </a:r>
            <a:r>
              <a:rPr lang="zh-CN" altLang="en-US" sz="3600" dirty="0" smtClean="0">
                <a:latin typeface="黑体" pitchFamily="49" charset="-122"/>
                <a:ea typeface="黑体" pitchFamily="49" charset="-122"/>
              </a:rPr>
              <a:t>是马克思列宁主义在中国的运用和</a:t>
            </a:r>
            <a:r>
              <a:rPr lang="zh-CN" altLang="en-US" sz="3600" dirty="0" smtClean="0">
                <a:solidFill>
                  <a:srgbClr val="FF0000"/>
                </a:solidFill>
                <a:latin typeface="楷体" pitchFamily="49" charset="-122"/>
                <a:ea typeface="楷体" pitchFamily="49" charset="-122"/>
              </a:rPr>
              <a:t>发展</a:t>
            </a:r>
            <a:r>
              <a:rPr lang="zh-CN" altLang="en-US" sz="3600" dirty="0" smtClean="0">
                <a:latin typeface="黑体" pitchFamily="49" charset="-122"/>
                <a:ea typeface="黑体" pitchFamily="49" charset="-122"/>
              </a:rPr>
              <a:t>，是被实践证明了的关于中国</a:t>
            </a:r>
            <a:r>
              <a:rPr lang="zh-CN" altLang="en-US" sz="3600" dirty="0" smtClean="0">
                <a:solidFill>
                  <a:srgbClr val="FF0000"/>
                </a:solidFill>
                <a:latin typeface="楷体" pitchFamily="49" charset="-122"/>
                <a:ea typeface="楷体" pitchFamily="49" charset="-122"/>
              </a:rPr>
              <a:t>革命</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建设</a:t>
            </a:r>
            <a:r>
              <a:rPr lang="zh-CN" altLang="en-US" sz="3600" dirty="0" smtClean="0">
                <a:latin typeface="黑体" pitchFamily="49" charset="-122"/>
                <a:ea typeface="黑体" pitchFamily="49" charset="-122"/>
              </a:rPr>
              <a:t>的正确的</a:t>
            </a:r>
            <a:r>
              <a:rPr lang="zh-CN" altLang="en-US" sz="3600" dirty="0" smtClean="0">
                <a:solidFill>
                  <a:srgbClr val="FF0000"/>
                </a:solidFill>
                <a:latin typeface="楷体" pitchFamily="49" charset="-122"/>
                <a:ea typeface="楷体" pitchFamily="49" charset="-122"/>
              </a:rPr>
              <a:t>理论原则</a:t>
            </a:r>
            <a:r>
              <a:rPr lang="zh-CN" altLang="en-US" sz="3600" dirty="0" smtClean="0">
                <a:latin typeface="黑体" pitchFamily="49" charset="-122"/>
                <a:ea typeface="黑体" pitchFamily="49" charset="-122"/>
              </a:rPr>
              <a:t>和</a:t>
            </a:r>
            <a:r>
              <a:rPr lang="zh-CN" altLang="en-US" sz="3600" dirty="0" smtClean="0">
                <a:solidFill>
                  <a:srgbClr val="FF0000"/>
                </a:solidFill>
                <a:latin typeface="楷体" pitchFamily="49" charset="-122"/>
                <a:ea typeface="楷体" pitchFamily="49" charset="-122"/>
              </a:rPr>
              <a:t>经验总结</a:t>
            </a:r>
            <a:r>
              <a:rPr lang="zh-CN" altLang="en-US" sz="3600" dirty="0" smtClean="0">
                <a:latin typeface="黑体" pitchFamily="49" charset="-122"/>
                <a:ea typeface="黑体" pitchFamily="49" charset="-122"/>
              </a:rPr>
              <a:t>，是中国共产党集</a:t>
            </a:r>
          </a:p>
        </p:txBody>
      </p:sp>
      <p:sp>
        <p:nvSpPr>
          <p:cNvPr id="4" name="矩形 3"/>
          <p:cNvSpPr/>
          <p:nvPr/>
        </p:nvSpPr>
        <p:spPr>
          <a:xfrm>
            <a:off x="6528020" y="1672546"/>
            <a:ext cx="1785950" cy="52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342806" y="2458364"/>
            <a:ext cx="1785950" cy="54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71472" y="5429264"/>
            <a:ext cx="1785950"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874538" y="5500702"/>
            <a:ext cx="1785950"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158252" y="3958562"/>
            <a:ext cx="91686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242004" y="4744380"/>
            <a:ext cx="91686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616376" y="4744380"/>
            <a:ext cx="916868" cy="5544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9</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3820</Words>
  <Application>Microsoft Office PowerPoint</Application>
  <PresentationFormat>全屏显示(4:3)</PresentationFormat>
  <Paragraphs>182</Paragraphs>
  <Slides>68</Slides>
  <Notes>1</Notes>
  <HiddenSlides>0</HiddenSlides>
  <MMClips>0</MMClips>
  <ScaleCrop>false</ScaleCrop>
  <HeadingPairs>
    <vt:vector size="4" baseType="variant">
      <vt:variant>
        <vt:lpstr>主题</vt:lpstr>
      </vt:variant>
      <vt:variant>
        <vt:i4>1</vt:i4>
      </vt:variant>
      <vt:variant>
        <vt:lpstr>幻灯片标题</vt:lpstr>
      </vt:variant>
      <vt:variant>
        <vt:i4>68</vt:i4>
      </vt:variant>
    </vt:vector>
  </HeadingPairs>
  <TitlesOfParts>
    <vt:vector size="69" baseType="lpstr">
      <vt:lpstr>Office 主题</vt:lpstr>
      <vt:lpstr>《中国共产党章程》 填空学习之一 （总纲部分）</vt:lpstr>
      <vt:lpstr>PowerPoint 演示文稿</vt:lpstr>
      <vt:lpstr>PowerPoint 演示文稿</vt:lpstr>
      <vt:lpstr>PowerPoint 演示文稿</vt:lpstr>
      <vt:lpstr>    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vt:lpstr>
      <vt:lpstr>    中国共产党以马克思列宁主义、毛泽东思想、邓小平理论、“三个代表”重要思想和科学发展观作为自己的行动指南。 </vt:lpstr>
      <vt:lpstr>    马克思列宁主义揭示了人类社会历史发展的规律，它的基本原理是正确的，具有强大的生命力。中国共产党人追求的共产主义最高理想，只有在社会主义社会充分发展和高度发达的基础上才能实现。社会主义制度的发展和完善是一个长期的历史过程。坚持马克思列宁主</vt:lpstr>
      <vt:lpstr>义的基本原理，走中国人民自愿选择的适合中国国情的道路，中国的社会主义事业必将取得最终的胜利。 </vt:lpstr>
      <vt:lpstr>    以毛泽东同志为主要代表的中国共产党人，把马克思列宁主义的基本原理同中国革命的具体实践结合起来，创立了毛泽东思想。毛泽东思想是马克思列宁主义在中国的运用和发展，是被实践证明了的关于中国革命和建设的正确的理论原则和经验总结，是中国共产党集</vt:lpstr>
      <vt:lpstr>体智慧的结晶。在毛泽东思想指引下，中国共产党领导全国各族人民，经过长期的反对帝国主义、封建主义、官僚资本主义的革命斗争，取得了新民主主义革命的胜利，建立了人民民主专政的中华人民共和国；建国以后，顺利地进行了社会主义改造，完成了从新民主主义</vt:lpstr>
      <vt:lpstr>到社会主义的过渡，确立了社会主义基本制度，发展了社会主义的经济、政治和文化。 </vt:lpstr>
      <vt:lpstr>    十一届三中全会以来，以邓小平同志为主要代表的中国共产党人，总结建国以来正反两方面的经验，解放思想，实事求是，实现全党工作中心向经济建设的转移，实行改革开放，开辟了社会主义事业发展的新时期，逐步形成了建设中国特色社会主义的路线、方针、政</vt:lpstr>
      <vt:lpstr>策，阐明了在中国建设社会主义、巩固和发展社会主义的基本问题，创立了邓小平理论。邓小平理论是马克思列宁主义的基本原理同当代中国实践和时代特征相结合的产物，是毛泽东思想在新的历史条件下的继承和发展，是马克思主义在中国发展的新阶段，是当代中国的</vt:lpstr>
      <vt:lpstr>马克思主义，是中国共产党集体智慧的结晶，引导着我国社会主义现代化事业不断前进。 </vt:lpstr>
      <vt:lpstr>    十三届四中全会以来，以江泽民同志为主要代表的中国共产党人，在建设中国特色社会主义的实践中，加深了对什么是社会主义、怎样建设社会主义和建设什么样的党、怎样建设党的认识，积累了治党治国新的宝贵经验，形成了“三个代表”重要思想。“三个代表”</vt:lpstr>
      <vt:lpstr>重要思想是对马克思列宁主义、毛泽东思想、邓小平理论的继承和发展，反映了当代世界和中国的发展变化对党和国家工作的新要求，是加强和改进党的建设、推进我国社会主义自我完善和发展的强大理论武器，是中国共产党集体智慧的结晶，是党必须长期坚持的指导思</vt:lpstr>
      <vt:lpstr>想。始终做到“三个代表”，是我们党的立党之本、执政之基、力量之源。 </vt:lpstr>
      <vt:lpstr>    十六大以来，以胡锦涛同志为主要代表的中国共产党人，坚持以邓小平理论和“三个代表”重要思想为指导，根据新的发展要求，深刻认识和回答了新形势下实现什么样的发展、怎样发展等重大问题，形成了以人为本、全面协调可持续发展的科学发展观。科学发展观，</vt:lpstr>
      <vt:lpstr>是同马克思列宁主义、毛泽东思想、邓小平理论、“三个代表”重要思想既一脉相承又与时俱进的科学理论，是马克思主义关于发展的世界观和方法论的集中体现，是马克思主义中国化最新成果，是中国共产党集体智慧的结晶，是发展中国特色社会主义必须坚持和贯彻的指导思想。</vt:lpstr>
      <vt:lpstr>    改革开放以来我们取得一切成绩和进步的根本原因，归结起来就是：开辟了中国特色社会主义道路，形成了中国特色社会主义理论体系，确立了中国特色社会主义制度。全党同志要倍加珍惜、长期坚持和不断发展党历经艰辛开创的这条道路、这个理论体系、这个制度，</vt:lpstr>
      <vt:lpstr>高举中国特色社会主义伟大旗帜，为实现推进现代化建设、完成祖国统一、维护世界和平与促进共同发展这三大历史任务而奋斗。</vt:lpstr>
      <vt:lpstr>    我国正处于并将长期处于社会主义初级阶段。这是在经济文化落后的中国建设社会主义现代化不可逾越的历史阶段，需要上百年的时间。我国的社会主义建设，必须从我国的国情出发，走中国特色社会主义道路。在现阶段，我国社会的主要矛盾是人民日益增长的物质</vt:lpstr>
      <vt:lpstr>文化需要同落后的社会生产之间的矛盾。由于国内的因素和国际的影响，阶级斗争还在一定范围内长期存在，在某种条件下还有可能激化，但已经不是主要矛盾。我国社会主义建设的根本任务，是进一步解放生产力，发展生产力，逐步实现社会主义现代化，并且为此而改革</vt:lpstr>
      <vt:lpstr>生产关系和上层建筑中不适应生产力发展的方面和环节。必须坚持和完善公有制为主体、多种所有制经济共同发展的基本经济制度，坚持和完善按劳分配为主体、多种分配方式并存的分配制度，鼓励一部分地区和一部分人先富起来，逐步消灭贫穷，达到共同富裕，在生产</vt:lpstr>
      <vt:lpstr>发展和社会财富增长的基础上不断满足人民日益增长的物质文化需要，促进人的全面发展。发展是我们党执政兴国的第一要务。各项工作都要把有利于发展社会主义社会的生产力，有利于增强社会主义国家的综合国力，有利于提高人民的生活水平，作为总的出发点和检验</vt:lpstr>
      <vt:lpstr>标准，尊重劳动、尊重知识、尊重人才、尊重创造，做到发展为了人民、发展依靠人民、发展成果由人民共享。跨入新世纪，我国进入全面建设小康社会、加快推进社会主义现代化的新的发展阶段。必须按照中国特色社会主义事业总体布局，全面推进经济建设、政治建设、文</vt:lpstr>
      <vt:lpstr>化建设、社会建设、生态文明建设。在新世纪新阶段，经济和社会发展的战略目标是，巩固和发展已经初步达到的小康水平，到建党一百年时，建成惠及十几亿人口的更高水平的小康社会；到建国一百年时，人均国内生产总值达到中等发达国家水平，基本实现现代化。</vt:lpstr>
      <vt:lpstr>    中国共产党在社会主义初级阶段的基本路线是：领导和团结全国各族人民，以经济建设为中心，坚持四项基本原则，坚持改革开放，自力更生，艰苦创业，为把我国建设成为富强民主文明和谐的社会主义现代化国家而奋斗。</vt:lpstr>
      <vt:lpstr>    中国共产党在领导社会主义事业中，必须坚持以经济建设为中心，其他各项工作都服从和服务于这个中心。要抓紧时机，加快发展，实施科教兴国战略、人才强国战略和可持续发展战略，充分发挥科学技术作为第一生产力的作用，依靠科技进步，提高劳动者素质，促进国民经济又好又快发展。</vt:lpstr>
      <vt:lpstr>    坚持社会主义道路、坚持人民民主专政、坚持中国共产党的领导、坚持马克思列宁主义毛泽东思想这四项基本原则，是我们的立国之本。在社会主义现代化建设的整个过程中，必须坚持四项基本原则，反对资产阶级自由化。</vt:lpstr>
      <vt:lpstr>    坚持改革开放，是我们的强国之路。只有改革开放，才能发展中国、发展社会主义、发展马克思主义。要从根本上改革束缚生产力发展的经济体制，坚持和完善社会主义市场经济体制；与此相适应，要进行政治体制改革和其他领域的改革。要坚持对外开放的基本国策，</vt:lpstr>
      <vt:lpstr>吸收和借鉴人类社会创造的一切文明成果。改革开放应当大胆探索，勇于开拓，提高改革决策的科学性，增强改革措施的协调性，在实践中开创新路。</vt:lpstr>
      <vt:lpstr>    中国共产党领导人民发展社会主义市场经济。毫不动摇地巩固和发展公有制经济，毫不动摇地鼓励、支持、引导非公有制经济发展。发挥市场在资源配置中的基础性作用，建立完善的宏观调控体系。统筹城乡发展、区域发展、经济社会发展、人与自然和谐发展、国内</vt:lpstr>
      <vt:lpstr>发展和对外开放，调整经济结构，转变经济发展方式。促进工业化、信息化、城镇化、农业现代化同步发展，建设社会主义新农村，走中国特色新型工业化道路，建设创新型国家。</vt:lpstr>
      <vt:lpstr>    中国共产党领导人民发展社会主义民主政治。坚持党的领导、人民当家作主、依法治国有机统一，走中国特色社会主义政治发展道路，扩大社会主义民主，健全社会主义法制，建设社会主义法治国家，巩固人民民主专政，建设社会主义政治文明。坚持和完善人民代表</vt:lpstr>
      <vt:lpstr>大会制度、中国共产党领导的多党合作和政治协商制度、民族区域自治制度以及基层群众自治制度。发展更加广泛、更加充分、更加健全的人民民主，切实保障人民管理国家事务和社会事务、管理经济和文化事业的权利。尊重和保障人权。广开言路，建立健全民主选举、</vt:lpstr>
      <vt:lpstr>民主决策、民主管理、民主监督的制度和程序。完善中国特色社会主义法律体系，加强法律实施工作，实现国家各项工作法治化。</vt:lpstr>
      <vt:lpstr>    中国共产党领导人民发展社会主义先进文化。建设社会主义精神文明，实行依法治国和以德治国相结合，提高全民族的思想道德素质和科学文化素质，为改革开放和社会主义现代化建设提供强大的思想保证、精神动力和智力支持，建设社会主义文化强国。加强社会主义</vt:lpstr>
      <vt:lpstr>核心价值体系建设，坚持马克思主义指导思想，树立中国特色社会主义共同理想，弘扬以爱国主义为核心的民族精神和以改革创新为核心的时代精神，倡导社会主义荣辱观，增强民族自尊、自信和自强精神，抵御资本主义和封建主义腐朽思想的侵蚀，扫除各种社会丑恶现</vt:lpstr>
      <vt:lpstr>象，努力使我国人民成为有理想、有道德、有文化、有纪律的人民。对党员还要进行共产主义远大理想教育。大力发展教育、科学、文化事业，弘扬民族优秀传统文化，繁荣和发展社会主义文化。</vt:lpstr>
      <vt:lpstr>    中国共产党领导人民构建社会主义和谐社会。按照民主法治、公平正义、诚信友爱、充满活力、安定有序、人与自然和谐相处的总要求和共同建设、共同享有的原则，以保障和改善民生为重点，解决好人民最关心、最直接、最现实的利益问题，使发展成果更多更公平</vt:lpstr>
      <vt:lpstr>惠及全体人民，努力形成全体人民各尽其能、各得其所而又和谐相处的局面。加强和创新社会管理。严格区分和正确处理敌我矛盾和人民内部矛盾这两类不同性质的矛盾。加强社会治安综合治理，依法坚决打击各种危害国家安全和利益、危害社会稳定和经济发展的犯罪活动和犯罪分子，保持社会长期稳定。</vt:lpstr>
      <vt:lpstr>    中国共产党领导人民建设社会主义生态文明。树立尊重自然、顺应自然、保护自然的生态文明理念，坚持节约资源和保护环境的基本国策，坚持节约优先、保护优先、自然恢复为主的方针，坚持生产发展、生活富裕、生态良好的文明发展道路。着力建设资源节约型、</vt:lpstr>
      <vt:lpstr>环境友好型社会，形成节约资源和保护环境的空间格局、产业结构、生产方式、生活方式，为人民创造良好生产生活环境，实现中华民族永续发展。</vt:lpstr>
      <vt:lpstr>    中国共产党坚持对人民解放军和其他人民武装力量的领导，加强人民解放军的建设，切实保证人民解放军履行新世纪新阶段军队历史使命，充分发挥人民解放军在巩固国防、保卫祖国和参加社会主义现代化建设中的作用。</vt:lpstr>
      <vt:lpstr>    中国共产党维护和发展平等团结互助和谐的社会主义民族关系，积极培养、选拔少数民族干部，帮助少数民族和民族地区发展经济、文化和社会事业，实现各民族共同团结奋斗、共同繁荣发展。全面贯彻党的宗教工作基本方针，团结信教群众为经济社会发展作贡献。</vt:lpstr>
      <vt:lpstr>    中国共产党同全国各民族工人、农民、知识分子团结在一起，同各民主党派、无党派人士、各民族的爱国力量团结在一起，进一步发展和壮大由全体社会主义劳动者、社会主义事业的建设者、拥护社会主义的爱国者、拥护祖国统一的爱国者组成的最广泛的爱国统一战线。</vt:lpstr>
      <vt:lpstr>不断加强全国人民包括香港特别行政区同胞、澳门特别行政区同胞、台湾同胞和海外侨胞的团结。按照“一个国家、两种制度”的方针，促进香港、澳门长期繁荣稳定，完成祖国统一大业。</vt:lpstr>
      <vt:lpstr>    中国共产党坚持独立自主的和平外交政策，坚持和平发展道路，坚持互利共赢的开放战略，统筹国内国际两个大局，积极发展对外关系，努力为我国的改革开放和现代化建设争取有利的国际环境。在国际事务中，维护我国的独立和主权，反对霸权主义和强权政治，维</vt:lpstr>
      <vt:lpstr>护世界和平，促进人类进步，努力推动建设持久和平、共同繁荣的和谐世界。在互相尊重主权和领土完整、互不侵犯、互不干涉内政、平等互利、和平共处五项原则的基础上，发展我国同世界各国的关系。不断发展我国同周边国家的睦邻友好关系，加强同发展中国家的团结</vt:lpstr>
      <vt:lpstr>与合作。按照独立自主、完全平等、互相尊重、互不干涉内部事务的原则，发展我党同各国共产党和其他政党的关系。</vt:lpstr>
      <vt:lpstr>    中国共产党要领导全国各族人民实现社会主义现代化的宏伟目标，必须紧密围绕党的基本路线，加强党的执政能力建设、先进性和纯洁性建设，以改革创新精神全面推进党的建设新的伟大工程，整体推进党的思想建设、组织建设、作风建设、反腐倡廉建设、制度建设，</vt:lpstr>
      <vt:lpstr>全面提高党的建设科学化水平。坚持立党为公、执政为民，坚持党要管党、从严治党，发扬党的优良传统和作风，不断提高党的领导水平和执政水平，提高拒腐防变和抵御风险的能力，不断增强党的阶级基础和扩大党的群众基础，不断提高党的创造力、凝聚力、战斗力，</vt:lpstr>
      <vt:lpstr>建设学习型、服务型、创新型的马克思主义执政党，使我们党始终走在时代前列，成为领导全国人民沿着中国特色社会主义道路不断前进的坚强核心。党的建设必须坚决实现以下四项基本要求：</vt:lpstr>
      <vt:lpstr>    第一，坚持党的基本路线。全党要用邓小平理论、“三个代表”重要思想、科学发展观和党的基本路线统一思想，统一行动，并且毫不动摇地长期坚持下去。必须把改革开放同四项基本原则统一起来，全面落实党的基本路线，全面执行党在社会主义初级阶段的基本纲领，</vt:lpstr>
      <vt:lpstr>反对一切“左”的和右的错误倾向，要警惕右，但主要是防止“左”。加强各级领导班子建设，选拔使用在改革开放和社会主义现代化建设中政绩突出、群众信任的干部，培养和造就千百万社会主义事业接班人，从组织上保证党的基本理论、基本路线、基本纲领、基本经验的贯彻落实。</vt:lpstr>
      <vt:lpstr>    第二，坚持解放思想，实事求是，与时俱进，求真务实。党的思想路线是一切从实际出发，理论联系实际，实事求是，在实践中检验真理和发展真理。全党必须坚持这条思想路线，积极探索，大胆试验，开拓创新，创造性地开展工作，不断研究新情况，总结新经验，解决新问题，在实践中丰富和发展马克思主义，推进马克思主义中国化。</vt:lpstr>
      <vt:lpstr>    第三，坚持全心全意为人民服务。党除了工人阶级和最广大人民群众的利益，没有自己特殊的利益。党在任何时候都把群众利益放在第一位，同群众同甘共苦，保持最密切的联系，坚持权为民所用、情为民所系、利为民所谋，不允许任何党员脱离群众，凌驾于群众之</vt:lpstr>
      <vt:lpstr>上。党在自己的工作中实行群众路线，一切为了群众，一切依靠群众，从群众中来，到群众中去，把党的正确主张变为群众的自觉行动。我们党的最大政治优势是密切联系群众，党执政后的最大危险是脱离群众。党风问题、党同人民群众联系问题是关系党生死存亡的问题。</vt:lpstr>
      <vt:lpstr>党坚持标本兼治、综合治理、惩防并举、注重预防的方针，建立健全惩治和预防腐败体系，坚持不懈地反对腐败，加强党风建设和廉政建设。</vt:lpstr>
      <vt:lpstr>    第四，坚持民主集中制。民主集中制是民主基础上的集中和集中指导下的民主相结合。它既是党的根本组织原则，也是群众路线在党的生活中的运用。必须充分发扬党内民主，尊重党员主体地位，保障党员民主权利，发挥各级党组织和广大党员的积极性创造性。必须实</vt:lpstr>
      <vt:lpstr>行正确的集中，保证全党的团结统一和行动一致，保证党的决定得到迅速有效的贯彻执行。加强组织性纪律性，在党的纪律面前人人平等。加强对党的领导机关和党员领导干部特别是主要领导干部的监督，不断完善党内监督制度。党在自己的政治生活中正确地开展批评和</vt:lpstr>
      <vt:lpstr>自我批评，在原则问题上进行思想斗争，坚持真理，修正错误。努力造成又有集中又有民主，又有纪律又有自由，又有统一意志又有个人心情舒畅的生动活泼的政治局面。</vt:lpstr>
      <vt:lpstr>    党的领导主要是政治、思想和组织的领导。党要适应改革开放和社会主义现代化建设的要求，坚持科学执政、民主执政、依法执政，加强和改善党的领导。党必须按照总揽全局、协调各方的原则，在同级各种组织中发挥领导核心作用。党必须集中精力领导经济建设，</vt:lpstr>
      <vt:lpstr>组织、协调各方面的力量，同心协力，围绕经济建设开展工作，促进经济社会全面发展。党必须实行民主的科学的决策，制定和执行正确的路线、方针、政策，做好党的组织工作和宣传教育工作，发挥全体党员的先锋模范作用。党必须在宪法和法律的范围内活动。党必须保</vt:lpstr>
      <vt:lpstr>证国家的立法、司法、行政机关，经济、文化组织和人民团体积极主动地、独立负责地、协调一致地工作。党必须加强对工会、共产主义青年团、妇女联合会等群众组织的领导，充分发挥它们的作用。党必须适应形势的发展和情况的变化，完善领导体制，改进领导方式，增</vt:lpstr>
      <vt:lpstr>强执政能力。共产党员必须同党外群众亲密合作，共同为建设中国特色社会主义而奋斗。</vt:lpstr>
      <vt:lpstr>祝贺您学习又有新收获!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dc:title>
  <dc:creator>lenovo</dc:creator>
  <cp:lastModifiedBy>info-center</cp:lastModifiedBy>
  <cp:revision>27</cp:revision>
  <dcterms:created xsi:type="dcterms:W3CDTF">2016-04-28T03:08:29Z</dcterms:created>
  <dcterms:modified xsi:type="dcterms:W3CDTF">2016-06-24T03:45:17Z</dcterms:modified>
</cp:coreProperties>
</file>