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20" r:id="rId2"/>
    <p:sldId id="256" r:id="rId3"/>
    <p:sldId id="323" r:id="rId4"/>
    <p:sldId id="324" r:id="rId5"/>
    <p:sldId id="321" r:id="rId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EAEAEA"/>
    <a:srgbClr val="080808"/>
    <a:srgbClr val="FF505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3A6FB3-346E-4BAB-BFDA-45D9AD7EE3EC}" type="datetimeFigureOut">
              <a:rPr lang="zh-CN" altLang="en-US" smtClean="0"/>
              <a:pPr/>
              <a:t>2016/6/24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7F7C00-9915-4A88-921E-A31B90F99C3A}" type="slidenum">
              <a:rPr lang="zh-CN" altLang="en-US" smtClean="0"/>
              <a:pPr/>
              <a:t>‹#›</a:t>
            </a:fld>
            <a:endParaRPr lang="zh-CN" altLang="en-US"/>
          </a:p>
        </p:txBody>
      </p:sp>
    </p:spTree>
    <p:extLst>
      <p:ext uri="{BB962C8B-B14F-4D97-AF65-F5344CB8AC3E}">
        <p14:creationId xmlns:p14="http://schemas.microsoft.com/office/powerpoint/2010/main" val="23514766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6E3711-9537-490E-8EC5-12D25B4CE397}" type="datetimeFigureOut">
              <a:rPr lang="zh-CN" altLang="en-US" smtClean="0"/>
              <a:pPr/>
              <a:t>2016/6/24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62BEE-F7ED-41B5-B439-9FBD91A58229}" type="slidenum">
              <a:rPr lang="zh-CN" altLang="en-US" smtClean="0"/>
              <a:pPr/>
              <a:t>‹#›</a:t>
            </a:fld>
            <a:endParaRPr lang="zh-CN" altLang="en-US"/>
          </a:p>
        </p:txBody>
      </p:sp>
    </p:spTree>
    <p:extLst>
      <p:ext uri="{BB962C8B-B14F-4D97-AF65-F5344CB8AC3E}">
        <p14:creationId xmlns:p14="http://schemas.microsoft.com/office/powerpoint/2010/main" val="314807017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5" name="灯片编号占位符 4"/>
          <p:cNvSpPr>
            <a:spLocks noGrp="1"/>
          </p:cNvSpPr>
          <p:nvPr>
            <p:ph type="sldNum" sz="quarter" idx="10"/>
          </p:nvPr>
        </p:nvSpPr>
        <p:spPr/>
        <p:txBody>
          <a:bodyPr/>
          <a:lstStyle/>
          <a:p>
            <a:fld id="{FA662BEE-F7ED-41B5-B439-9FBD91A58229}"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sz="3600" kern="1200" dirty="0" smtClean="0">
              <a:solidFill>
                <a:srgbClr val="FF0000"/>
              </a:solidFill>
              <a:latin typeface="楷体" pitchFamily="49" charset="-122"/>
              <a:ea typeface="楷体" pitchFamily="49" charset="-122"/>
              <a:cs typeface="+mj-cs"/>
            </a:endParaRPr>
          </a:p>
        </p:txBody>
      </p:sp>
      <p:sp>
        <p:nvSpPr>
          <p:cNvPr id="4" name="灯片编号占位符 3"/>
          <p:cNvSpPr>
            <a:spLocks noGrp="1"/>
          </p:cNvSpPr>
          <p:nvPr>
            <p:ph type="sldNum" sz="quarter" idx="10"/>
          </p:nvPr>
        </p:nvSpPr>
        <p:spPr/>
        <p:txBody>
          <a:bodyPr/>
          <a:lstStyle/>
          <a:p>
            <a:fld id="{FA662BEE-F7ED-41B5-B439-9FBD91A58229}" type="slidenum">
              <a:rPr lang="zh-CN" altLang="en-US" smtClean="0"/>
              <a:pPr/>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sz="3600" kern="1200" dirty="0" smtClean="0">
              <a:solidFill>
                <a:srgbClr val="FF0000"/>
              </a:solidFill>
              <a:latin typeface="楷体" pitchFamily="49" charset="-122"/>
              <a:ea typeface="楷体" pitchFamily="49" charset="-122"/>
              <a:cs typeface="+mj-cs"/>
            </a:endParaRPr>
          </a:p>
        </p:txBody>
      </p:sp>
      <p:sp>
        <p:nvSpPr>
          <p:cNvPr id="4" name="灯片编号占位符 3"/>
          <p:cNvSpPr>
            <a:spLocks noGrp="1"/>
          </p:cNvSpPr>
          <p:nvPr>
            <p:ph type="sldNum" sz="quarter" idx="10"/>
          </p:nvPr>
        </p:nvSpPr>
        <p:spPr/>
        <p:txBody>
          <a:bodyPr/>
          <a:lstStyle/>
          <a:p>
            <a:fld id="{FA662BEE-F7ED-41B5-B439-9FBD91A58229}" type="slidenum">
              <a:rPr lang="zh-CN" altLang="en-US" smtClean="0"/>
              <a:pPr/>
              <a:t>4</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91AF6EF-E2CB-43ED-874C-7478CD256C2D}"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矩形 7"/>
          <p:cNvSpPr/>
          <p:nvPr userDrawn="1"/>
        </p:nvSpPr>
        <p:spPr>
          <a:xfrm>
            <a:off x="2320007" y="476672"/>
            <a:ext cx="6359434" cy="707886"/>
          </a:xfrm>
          <a:prstGeom prst="rect">
            <a:avLst/>
          </a:prstGeom>
          <a:noFill/>
          <a:effectLst>
            <a:glow rad="139700">
              <a:schemeClr val="accent2">
                <a:satMod val="175000"/>
                <a:alpha val="40000"/>
              </a:schemeClr>
            </a:glow>
            <a:innerShdw blurRad="304800" dist="203200" dir="10800000">
              <a:prstClr val="black">
                <a:alpha val="16000"/>
              </a:prstClr>
            </a:innerShdw>
            <a:reflection blurRad="6350" stA="52000" endA="300" endPos="35000" dir="5400000" sy="-100000" algn="bl" rotWithShape="0"/>
          </a:effectLst>
          <a:scene3d>
            <a:camera prst="orthographicFront"/>
            <a:lightRig rig="glow" dir="tl">
              <a:rot lat="0" lon="0" rev="5400000"/>
            </a:lightRig>
          </a:scene3d>
          <a:sp3d>
            <a:bevelT w="152400" h="50800" prst="softRound"/>
          </a:sp3d>
        </p:spPr>
        <p:txBody>
          <a:bodyPr wrap="none" lIns="91440" tIns="45720" rIns="91440" bIns="45720">
            <a:spAutoFit/>
            <a:sp3d contourW="12700">
              <a:bevelT w="25400" h="25400"/>
              <a:contourClr>
                <a:schemeClr val="accent6">
                  <a:shade val="73000"/>
                </a:schemeClr>
              </a:contourClr>
            </a:sp3d>
          </a:bodyPr>
          <a:lstStyle/>
          <a:p>
            <a:pPr algn="ctr"/>
            <a:r>
              <a:rPr lang="zh-CN" altLang="en-US"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中国科学院青藏高原研究所</a:t>
            </a:r>
            <a:endParaRPr lang="zh-CN" alt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3D24E6-F523-4761-8CA5-EF5AA428579F}"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4266091-FAB6-4D78-BB50-79C4F15D28F5}"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D27676D-6EF4-4039-B667-C87AD00E3291}"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E1A43F6-F8BB-4DA2-8C63-2AAF1F0DF812}"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313818E-E20B-483F-BC28-474D500F22D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B95DA12-7568-416D-B2C5-A95B331D9AE0}" type="datetime1">
              <a:rPr lang="zh-CN" altLang="en-US" smtClean="0"/>
              <a:pPr/>
              <a:t>2016/6/24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949D1AD-3108-46F2-9A04-FB1993F1831D}" type="datetime1">
              <a:rPr lang="zh-CN" altLang="en-US" smtClean="0"/>
              <a:pPr/>
              <a:t>2016/6/24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EC51396-FE4A-4CF0-BB95-2FCB6C825B6B}" type="datetime1">
              <a:rPr lang="zh-CN" altLang="en-US" smtClean="0"/>
              <a:pPr/>
              <a:t>2016/6/24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A0D84B5-0201-4C92-8BBD-AE38ED81076D}"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3E2558A-BAC6-4B69-BEC8-6E6C79AC9BA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3D6A-6CC4-4773-89E2-A932CE9C4219}" type="datetime1">
              <a:rPr lang="zh-CN" altLang="en-US" smtClean="0"/>
              <a:pPr/>
              <a:t>2016/6/24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728690" y="1928802"/>
            <a:ext cx="7772400" cy="3643338"/>
          </a:xfrm>
        </p:spPr>
        <p:txBody>
          <a:bodyPr>
            <a:normAutofit/>
          </a:bodyPr>
          <a:lstStyle/>
          <a:p>
            <a:pPr>
              <a:lnSpc>
                <a:spcPct val="150000"/>
              </a:lnSpc>
            </a:pPr>
            <a:r>
              <a:rPr lang="en-US" altLang="zh-CN" sz="4800" dirty="0" smtClean="0">
                <a:solidFill>
                  <a:srgbClr val="FF0000"/>
                </a:solidFill>
                <a:latin typeface="黑体" pitchFamily="49" charset="-122"/>
                <a:ea typeface="黑体" pitchFamily="49" charset="-122"/>
              </a:rPr>
              <a:t>《</a:t>
            </a:r>
            <a:r>
              <a:rPr lang="zh-CN" altLang="en-US" sz="4800" dirty="0" smtClean="0">
                <a:solidFill>
                  <a:srgbClr val="FF0000"/>
                </a:solidFill>
                <a:latin typeface="黑体" pitchFamily="49" charset="-122"/>
                <a:ea typeface="黑体" pitchFamily="49" charset="-122"/>
              </a:rPr>
              <a:t>中国共产党廉洁自律准则</a:t>
            </a:r>
            <a:r>
              <a:rPr lang="en-US" altLang="zh-CN" sz="4800" dirty="0" smtClean="0">
                <a:solidFill>
                  <a:srgbClr val="FF0000"/>
                </a:solidFill>
                <a:latin typeface="黑体" pitchFamily="49" charset="-122"/>
                <a:ea typeface="黑体" pitchFamily="49" charset="-122"/>
              </a:rPr>
              <a:t>》</a:t>
            </a:r>
            <a:br>
              <a:rPr lang="en-US" altLang="zh-CN" sz="4800" dirty="0" smtClean="0">
                <a:solidFill>
                  <a:srgbClr val="FF0000"/>
                </a:solidFill>
                <a:latin typeface="黑体" pitchFamily="49" charset="-122"/>
                <a:ea typeface="黑体" pitchFamily="49" charset="-122"/>
              </a:rPr>
            </a:br>
            <a:r>
              <a:rPr lang="zh-CN" altLang="en-US" sz="4800" dirty="0" smtClean="0">
                <a:solidFill>
                  <a:srgbClr val="0000CC"/>
                </a:solidFill>
                <a:latin typeface="黑体" pitchFamily="49" charset="-122"/>
                <a:ea typeface="黑体" pitchFamily="49" charset="-122"/>
              </a:rPr>
              <a:t>填空学习</a:t>
            </a:r>
            <a:endParaRPr lang="zh-CN" altLang="en-US" sz="3200" dirty="0">
              <a:solidFill>
                <a:srgbClr val="0000CC"/>
              </a:solidFill>
              <a:latin typeface="黑体" pitchFamily="49" charset="-122"/>
              <a:ea typeface="黑体" pitchFamily="49" charset="-122"/>
            </a:endParaRPr>
          </a:p>
        </p:txBody>
      </p:sp>
      <p:sp>
        <p:nvSpPr>
          <p:cNvPr id="3" name="灯片编号占位符 2"/>
          <p:cNvSpPr>
            <a:spLocks noGrp="1"/>
          </p:cNvSpPr>
          <p:nvPr>
            <p:ph type="sldNum" sz="quarter" idx="12"/>
          </p:nvPr>
        </p:nvSpPr>
        <p:spPr/>
        <p:txBody>
          <a:bodyPr/>
          <a:lstStyle/>
          <a:p>
            <a:fld id="{0C913308-F349-4B6D-A68A-DD1791B4A57B}" type="slidenum">
              <a:rPr lang="zh-CN" altLang="en-US" smtClean="0"/>
              <a:pPr/>
              <a:t>1</a:t>
            </a:fld>
            <a:endParaRPr lang="zh-CN" altLang="en-US"/>
          </a:p>
        </p:txBody>
      </p:sp>
      <p:pic>
        <p:nvPicPr>
          <p:cNvPr id="5"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
        <p:nvSpPr>
          <p:cNvPr id="6" name="TextBox 3"/>
          <p:cNvSpPr txBox="1"/>
          <p:nvPr/>
        </p:nvSpPr>
        <p:spPr>
          <a:xfrm>
            <a:off x="1337782" y="5935824"/>
            <a:ext cx="6468437" cy="70788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2000" dirty="0" smtClean="0">
                <a:latin typeface="黑体" pitchFamily="49" charset="-122"/>
                <a:ea typeface="黑体" pitchFamily="49" charset="-122"/>
              </a:rPr>
              <a:t>如果显示效果异常，请使用</a:t>
            </a:r>
            <a:r>
              <a:rPr lang="en-US" altLang="zh-CN" sz="2000" dirty="0" smtClean="0">
                <a:latin typeface="黑体" pitchFamily="49" charset="-122"/>
                <a:ea typeface="黑体" pitchFamily="49" charset="-122"/>
              </a:rPr>
              <a:t>Office</a:t>
            </a:r>
            <a:r>
              <a:rPr lang="zh-CN" altLang="en-US" sz="2000" dirty="0" smtClean="0">
                <a:latin typeface="黑体" pitchFamily="49" charset="-122"/>
                <a:ea typeface="黑体" pitchFamily="49" charset="-122"/>
              </a:rPr>
              <a:t> </a:t>
            </a:r>
            <a:r>
              <a:rPr lang="en-US" altLang="zh-CN" sz="2000" dirty="0" smtClean="0">
                <a:latin typeface="黑体" pitchFamily="49" charset="-122"/>
                <a:ea typeface="黑体" pitchFamily="49" charset="-122"/>
              </a:rPr>
              <a:t>2007</a:t>
            </a:r>
            <a:r>
              <a:rPr lang="zh-CN" altLang="en-US" sz="2000" dirty="0" smtClean="0">
                <a:latin typeface="黑体" pitchFamily="49" charset="-122"/>
                <a:ea typeface="黑体" pitchFamily="49" charset="-122"/>
              </a:rPr>
              <a:t>或以上版本观看</a:t>
            </a:r>
            <a:endParaRPr lang="en-US" altLang="zh-CN" sz="2000" dirty="0" smtClean="0">
              <a:latin typeface="黑体" pitchFamily="49" charset="-122"/>
              <a:ea typeface="黑体" pitchFamily="49" charset="-122"/>
            </a:endParaRPr>
          </a:p>
          <a:p>
            <a:pPr algn="ctr"/>
            <a:r>
              <a:rPr lang="en-US" altLang="zh-CN" sz="2000" dirty="0" smtClean="0">
                <a:latin typeface="黑体" pitchFamily="49" charset="-122"/>
                <a:ea typeface="黑体" pitchFamily="49" charset="-122"/>
              </a:rPr>
              <a:t>2016</a:t>
            </a:r>
            <a:r>
              <a:rPr lang="zh-CN" altLang="en-US" sz="2000" dirty="0" smtClean="0">
                <a:latin typeface="黑体" pitchFamily="49" charset="-122"/>
                <a:ea typeface="黑体" pitchFamily="49" charset="-122"/>
              </a:rPr>
              <a:t>年</a:t>
            </a:r>
            <a:r>
              <a:rPr lang="en-US" altLang="zh-CN" sz="2000" dirty="0" smtClean="0">
                <a:latin typeface="黑体" pitchFamily="49" charset="-122"/>
                <a:ea typeface="黑体" pitchFamily="49" charset="-122"/>
              </a:rPr>
              <a:t>5</a:t>
            </a:r>
            <a:r>
              <a:rPr lang="zh-CN" altLang="en-US" sz="2000" smtClean="0">
                <a:latin typeface="黑体" pitchFamily="49" charset="-122"/>
                <a:ea typeface="黑体" pitchFamily="49" charset="-122"/>
              </a:rPr>
              <a:t>月</a:t>
            </a:r>
            <a:endParaRPr lang="en-US" altLang="zh-CN" sz="2000" dirty="0" smtClean="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642910" y="1285860"/>
            <a:ext cx="8243918" cy="5429288"/>
          </a:xfrm>
        </p:spPr>
        <p:txBody>
          <a:bodyPr>
            <a:noAutofit/>
          </a:bodyPr>
          <a:lstStyle/>
          <a:p>
            <a:pPr algn="l">
              <a:lnSpc>
                <a:spcPct val="140000"/>
              </a:lnSpc>
            </a:pPr>
            <a:r>
              <a:rPr lang="zh-CN" altLang="en-US" sz="3200" dirty="0" smtClean="0">
                <a:latin typeface="黑体" pitchFamily="49" charset="-122"/>
                <a:ea typeface="黑体" pitchFamily="49" charset="-122"/>
              </a:rPr>
              <a:t>    中国共产党全体</a:t>
            </a:r>
            <a:r>
              <a:rPr lang="zh-CN" altLang="en-US" sz="3200" dirty="0" smtClean="0">
                <a:solidFill>
                  <a:srgbClr val="FF0000"/>
                </a:solidFill>
                <a:latin typeface="楷体" pitchFamily="49" charset="-122"/>
                <a:ea typeface="楷体" pitchFamily="49" charset="-122"/>
              </a:rPr>
              <a:t>党员</a:t>
            </a:r>
            <a:r>
              <a:rPr lang="zh-CN" altLang="en-US" sz="3200" dirty="0" smtClean="0">
                <a:latin typeface="黑体" pitchFamily="49" charset="-122"/>
                <a:ea typeface="黑体" pitchFamily="49" charset="-122"/>
              </a:rPr>
              <a:t>和各级</a:t>
            </a:r>
            <a:r>
              <a:rPr lang="zh-CN" altLang="en-US" sz="3200" dirty="0" smtClean="0">
                <a:solidFill>
                  <a:srgbClr val="FF0000"/>
                </a:solidFill>
                <a:latin typeface="楷体" pitchFamily="49" charset="-122"/>
                <a:ea typeface="楷体" pitchFamily="49" charset="-122"/>
              </a:rPr>
              <a:t>党员</a:t>
            </a:r>
            <a:r>
              <a:rPr lang="zh-CN" altLang="en-US" sz="3200" dirty="0" smtClean="0">
                <a:latin typeface="黑体" pitchFamily="49" charset="-122"/>
                <a:ea typeface="黑体" pitchFamily="49" charset="-122"/>
              </a:rPr>
              <a:t>领导干部必须坚定共产主义</a:t>
            </a:r>
            <a:r>
              <a:rPr lang="zh-CN" altLang="en-US" sz="3200" dirty="0" smtClean="0">
                <a:solidFill>
                  <a:srgbClr val="FF0000"/>
                </a:solidFill>
                <a:latin typeface="楷体" pitchFamily="49" charset="-122"/>
                <a:ea typeface="楷体" pitchFamily="49" charset="-122"/>
              </a:rPr>
              <a:t>理想</a:t>
            </a:r>
            <a:r>
              <a:rPr lang="zh-CN" altLang="en-US" sz="3200" dirty="0" smtClean="0">
                <a:latin typeface="黑体" pitchFamily="49" charset="-122"/>
                <a:ea typeface="黑体" pitchFamily="49" charset="-122"/>
              </a:rPr>
              <a:t>和中国特色社会主义</a:t>
            </a:r>
            <a:r>
              <a:rPr lang="zh-CN" altLang="en-US" sz="3200" dirty="0" smtClean="0">
                <a:solidFill>
                  <a:srgbClr val="FF0000"/>
                </a:solidFill>
                <a:latin typeface="楷体" pitchFamily="49" charset="-122"/>
                <a:ea typeface="楷体" pitchFamily="49" charset="-122"/>
              </a:rPr>
              <a:t>信念</a:t>
            </a:r>
            <a:r>
              <a:rPr lang="zh-CN" altLang="en-US" sz="3200" dirty="0" smtClean="0">
                <a:latin typeface="黑体" pitchFamily="49" charset="-122"/>
                <a:ea typeface="黑体" pitchFamily="49" charset="-122"/>
              </a:rPr>
              <a:t>，必须坚持全心全意为人民服务</a:t>
            </a:r>
            <a:r>
              <a:rPr lang="zh-CN" altLang="en-US" sz="3200" dirty="0" smtClean="0">
                <a:solidFill>
                  <a:srgbClr val="FF0000"/>
                </a:solidFill>
                <a:latin typeface="楷体" pitchFamily="49" charset="-122"/>
                <a:ea typeface="楷体" pitchFamily="49" charset="-122"/>
              </a:rPr>
              <a:t>根本宗旨</a:t>
            </a:r>
            <a:r>
              <a:rPr lang="zh-CN" altLang="en-US" sz="3200" dirty="0" smtClean="0">
                <a:latin typeface="黑体" pitchFamily="49" charset="-122"/>
                <a:ea typeface="黑体" pitchFamily="49" charset="-122"/>
              </a:rPr>
              <a:t>，必须继承发扬党的优良</a:t>
            </a:r>
            <a:r>
              <a:rPr lang="zh-CN" altLang="en-US" sz="3200" dirty="0" smtClean="0">
                <a:solidFill>
                  <a:srgbClr val="FF0000"/>
                </a:solidFill>
                <a:latin typeface="楷体" pitchFamily="49" charset="-122"/>
                <a:ea typeface="楷体" pitchFamily="49" charset="-122"/>
              </a:rPr>
              <a:t>传统</a:t>
            </a:r>
            <a:r>
              <a:rPr lang="zh-CN" altLang="en-US" sz="3200" dirty="0" smtClean="0">
                <a:latin typeface="黑体" pitchFamily="49" charset="-122"/>
                <a:ea typeface="黑体" pitchFamily="49" charset="-122"/>
              </a:rPr>
              <a:t>和</a:t>
            </a:r>
            <a:r>
              <a:rPr lang="zh-CN" altLang="en-US" sz="3200" dirty="0" smtClean="0">
                <a:solidFill>
                  <a:srgbClr val="FF0000"/>
                </a:solidFill>
                <a:latin typeface="楷体" pitchFamily="49" charset="-122"/>
                <a:ea typeface="楷体" pitchFamily="49" charset="-122"/>
              </a:rPr>
              <a:t>作风</a:t>
            </a:r>
            <a:r>
              <a:rPr lang="zh-CN" altLang="en-US" sz="3200" dirty="0" smtClean="0">
                <a:latin typeface="黑体" pitchFamily="49" charset="-122"/>
                <a:ea typeface="黑体" pitchFamily="49" charset="-122"/>
              </a:rPr>
              <a:t>，必须自觉培养高尚道德</a:t>
            </a:r>
            <a:r>
              <a:rPr lang="zh-CN" altLang="en-US" sz="3200" dirty="0" smtClean="0">
                <a:solidFill>
                  <a:srgbClr val="FF0000"/>
                </a:solidFill>
                <a:latin typeface="楷体" pitchFamily="49" charset="-122"/>
                <a:ea typeface="楷体" pitchFamily="49" charset="-122"/>
              </a:rPr>
              <a:t>情操</a:t>
            </a:r>
            <a:r>
              <a:rPr lang="zh-CN" altLang="en-US" sz="3200" dirty="0" smtClean="0">
                <a:latin typeface="黑体" pitchFamily="49" charset="-122"/>
                <a:ea typeface="黑体" pitchFamily="49" charset="-122"/>
              </a:rPr>
              <a:t>，努力弘扬中华民族</a:t>
            </a:r>
            <a:r>
              <a:rPr lang="zh-CN" altLang="en-US" sz="3200" dirty="0" smtClean="0">
                <a:solidFill>
                  <a:srgbClr val="FF0000"/>
                </a:solidFill>
                <a:latin typeface="楷体" pitchFamily="49" charset="-122"/>
                <a:ea typeface="楷体" pitchFamily="49" charset="-122"/>
              </a:rPr>
              <a:t>传统</a:t>
            </a:r>
            <a:r>
              <a:rPr lang="zh-CN" altLang="en-US" sz="3200" dirty="0" smtClean="0">
                <a:latin typeface="黑体" pitchFamily="49" charset="-122"/>
                <a:ea typeface="黑体" pitchFamily="49" charset="-122"/>
              </a:rPr>
              <a:t>美德，廉洁自律，接受</a:t>
            </a:r>
            <a:r>
              <a:rPr lang="zh-CN" altLang="en-US" sz="3200" dirty="0" smtClean="0">
                <a:solidFill>
                  <a:srgbClr val="FF0000"/>
                </a:solidFill>
                <a:latin typeface="楷体" pitchFamily="49" charset="-122"/>
                <a:ea typeface="楷体" pitchFamily="49" charset="-122"/>
              </a:rPr>
              <a:t>监督</a:t>
            </a:r>
            <a:r>
              <a:rPr lang="zh-CN" altLang="en-US" sz="3200" dirty="0" smtClean="0">
                <a:latin typeface="黑体" pitchFamily="49" charset="-122"/>
                <a:ea typeface="黑体" pitchFamily="49" charset="-122"/>
              </a:rPr>
              <a:t>，永葆党的</a:t>
            </a:r>
            <a:r>
              <a:rPr lang="zh-CN" altLang="en-US" sz="3200" dirty="0" smtClean="0">
                <a:solidFill>
                  <a:srgbClr val="FF0000"/>
                </a:solidFill>
                <a:latin typeface="楷体" pitchFamily="49" charset="-122"/>
                <a:ea typeface="楷体" pitchFamily="49" charset="-122"/>
              </a:rPr>
              <a:t>先进</a:t>
            </a:r>
            <a:r>
              <a:rPr lang="zh-CN" altLang="en-US" sz="3200" dirty="0" smtClean="0">
                <a:latin typeface="黑体" pitchFamily="49" charset="-122"/>
                <a:ea typeface="黑体" pitchFamily="49" charset="-122"/>
              </a:rPr>
              <a:t>性和</a:t>
            </a:r>
            <a:r>
              <a:rPr lang="zh-CN" altLang="en-US" sz="3200" dirty="0" smtClean="0">
                <a:solidFill>
                  <a:srgbClr val="FF0000"/>
                </a:solidFill>
                <a:latin typeface="楷体" pitchFamily="49" charset="-122"/>
                <a:ea typeface="楷体" pitchFamily="49" charset="-122"/>
              </a:rPr>
              <a:t>纯洁</a:t>
            </a:r>
            <a:r>
              <a:rPr lang="zh-CN" altLang="en-US" sz="3200" dirty="0" smtClean="0">
                <a:latin typeface="黑体" pitchFamily="49" charset="-122"/>
                <a:ea typeface="黑体" pitchFamily="49" charset="-122"/>
              </a:rPr>
              <a:t>性。</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a:t>
            </a:fld>
            <a:endParaRPr lang="zh-CN" altLang="en-US"/>
          </a:p>
        </p:txBody>
      </p:sp>
      <p:sp>
        <p:nvSpPr>
          <p:cNvPr id="23" name="TextBox 22"/>
          <p:cNvSpPr txBox="1"/>
          <p:nvPr/>
        </p:nvSpPr>
        <p:spPr>
          <a:xfrm>
            <a:off x="4443872" y="1674848"/>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24" name="TextBox 23"/>
          <p:cNvSpPr txBox="1"/>
          <p:nvPr/>
        </p:nvSpPr>
        <p:spPr>
          <a:xfrm>
            <a:off x="6473632" y="170204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25" name="TextBox 24"/>
          <p:cNvSpPr txBox="1"/>
          <p:nvPr/>
        </p:nvSpPr>
        <p:spPr>
          <a:xfrm>
            <a:off x="4429124" y="2355128"/>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26" name="TextBox 25"/>
          <p:cNvSpPr txBox="1"/>
          <p:nvPr/>
        </p:nvSpPr>
        <p:spPr>
          <a:xfrm>
            <a:off x="1142976" y="3029868"/>
            <a:ext cx="835485"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27" name="TextBox 26"/>
          <p:cNvSpPr txBox="1"/>
          <p:nvPr/>
        </p:nvSpPr>
        <p:spPr>
          <a:xfrm>
            <a:off x="6027954" y="3746550"/>
            <a:ext cx="835485" cy="584775"/>
          </a:xfrm>
          <a:prstGeom prst="rect">
            <a:avLst/>
          </a:prstGeom>
          <a:solidFill>
            <a:schemeClr val="bg1"/>
          </a:solidFill>
        </p:spPr>
        <p:txBody>
          <a:bodyPr wrap="none" rtlCol="0">
            <a:spAutoFit/>
          </a:bodyPr>
          <a:lstStyle/>
          <a:p>
            <a:r>
              <a:rPr lang="zh-CN" altLang="en-US" sz="3100" u="sng" dirty="0" smtClean="0"/>
              <a:t>       </a:t>
            </a:r>
            <a:endParaRPr lang="zh-CN" altLang="en-US" sz="3100" u="sng" dirty="0"/>
          </a:p>
        </p:txBody>
      </p:sp>
      <p:sp>
        <p:nvSpPr>
          <p:cNvPr id="28" name="TextBox 27"/>
          <p:cNvSpPr txBox="1"/>
          <p:nvPr/>
        </p:nvSpPr>
        <p:spPr>
          <a:xfrm>
            <a:off x="7262688" y="3698917"/>
            <a:ext cx="835485"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29" name="TextBox 28"/>
          <p:cNvSpPr txBox="1"/>
          <p:nvPr/>
        </p:nvSpPr>
        <p:spPr>
          <a:xfrm>
            <a:off x="4845306" y="4399636"/>
            <a:ext cx="835485"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30" name="TextBox 29"/>
          <p:cNvSpPr txBox="1"/>
          <p:nvPr/>
        </p:nvSpPr>
        <p:spPr>
          <a:xfrm>
            <a:off x="1586352" y="5116774"/>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31" name="TextBox 30"/>
          <p:cNvSpPr txBox="1"/>
          <p:nvPr/>
        </p:nvSpPr>
        <p:spPr>
          <a:xfrm>
            <a:off x="6456582" y="511447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32" name="TextBox 31"/>
          <p:cNvSpPr txBox="1"/>
          <p:nvPr/>
        </p:nvSpPr>
        <p:spPr>
          <a:xfrm>
            <a:off x="1559158" y="5754481"/>
            <a:ext cx="835485"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33" name="TextBox 32"/>
          <p:cNvSpPr txBox="1"/>
          <p:nvPr/>
        </p:nvSpPr>
        <p:spPr>
          <a:xfrm>
            <a:off x="3214591" y="5779548"/>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pic>
        <p:nvPicPr>
          <p:cNvPr id="35" name="Picture 2" descr="C:\Users\lenovo\Desktop\两学一做\党章\5698746_123803031000_2 - 副本.jpg"/>
          <p:cNvPicPr>
            <a:picLocks noChangeAspect="1" noChangeArrowheads="1"/>
          </p:cNvPicPr>
          <p:nvPr/>
        </p:nvPicPr>
        <p:blipFill>
          <a:blip r:embed="rId2"/>
          <a:srcRect/>
          <a:stretch>
            <a:fillRect/>
          </a:stretch>
        </p:blipFill>
        <p:spPr bwMode="auto">
          <a:xfrm>
            <a:off x="186963" y="184794"/>
            <a:ext cx="1998087" cy="1214422"/>
          </a:xfrm>
          <a:prstGeom prst="rect">
            <a:avLst/>
          </a:prstGeom>
          <a:noFill/>
        </p:spPr>
      </p:pic>
      <p:sp>
        <p:nvSpPr>
          <p:cNvPr id="36" name="TextBox 35"/>
          <p:cNvSpPr txBox="1"/>
          <p:nvPr/>
        </p:nvSpPr>
        <p:spPr>
          <a:xfrm>
            <a:off x="7673330" y="3015120"/>
            <a:ext cx="835485"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37" name="TextBox 36"/>
          <p:cNvSpPr txBox="1"/>
          <p:nvPr/>
        </p:nvSpPr>
        <p:spPr>
          <a:xfrm>
            <a:off x="741542" y="3721974"/>
            <a:ext cx="835485"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23"/>
                                        </p:tgtEl>
                                      </p:cBhvr>
                                    </p:animEffect>
                                    <p:set>
                                      <p:cBhvr>
                                        <p:cTn id="7" dur="1" fill="hold">
                                          <p:stCondLst>
                                            <p:cond delay="499"/>
                                          </p:stCondLst>
                                        </p:cTn>
                                        <p:tgtEl>
                                          <p:spTgt spid="2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24"/>
                                        </p:tgtEl>
                                      </p:cBhvr>
                                    </p:animEffect>
                                    <p:set>
                                      <p:cBhvr>
                                        <p:cTn id="12" dur="1" fill="hold">
                                          <p:stCondLst>
                                            <p:cond delay="499"/>
                                          </p:stCondLst>
                                        </p:cTn>
                                        <p:tgtEl>
                                          <p:spTgt spid="2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25"/>
                                        </p:tgtEl>
                                      </p:cBhvr>
                                    </p:animEffect>
                                    <p:set>
                                      <p:cBhvr>
                                        <p:cTn id="17" dur="1" fill="hold">
                                          <p:stCondLst>
                                            <p:cond delay="499"/>
                                          </p:stCondLst>
                                        </p:cTn>
                                        <p:tgtEl>
                                          <p:spTgt spid="2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26"/>
                                        </p:tgtEl>
                                      </p:cBhvr>
                                    </p:animEffect>
                                    <p:set>
                                      <p:cBhvr>
                                        <p:cTn id="22" dur="1" fill="hold">
                                          <p:stCondLst>
                                            <p:cond delay="499"/>
                                          </p:stCondLst>
                                        </p:cTn>
                                        <p:tgtEl>
                                          <p:spTgt spid="2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36"/>
                                        </p:tgtEl>
                                      </p:cBhvr>
                                    </p:animEffect>
                                    <p:set>
                                      <p:cBhvr>
                                        <p:cTn id="27" dur="1" fill="hold">
                                          <p:stCondLst>
                                            <p:cond delay="499"/>
                                          </p:stCondLst>
                                        </p:cTn>
                                        <p:tgtEl>
                                          <p:spTgt spid="36"/>
                                        </p:tgtEl>
                                        <p:attrNameLst>
                                          <p:attrName>style.visibility</p:attrName>
                                        </p:attrNameLst>
                                      </p:cBhvr>
                                      <p:to>
                                        <p:strVal val="hidden"/>
                                      </p:to>
                                    </p:set>
                                  </p:childTnLst>
                                </p:cTn>
                              </p:par>
                              <p:par>
                                <p:cTn id="28" presetID="22" presetClass="exit" presetSubtype="8" fill="hold" grpId="0" nodeType="withEffect">
                                  <p:stCondLst>
                                    <p:cond delay="0"/>
                                  </p:stCondLst>
                                  <p:childTnLst>
                                    <p:animEffect transition="out" filter="wipe(left)">
                                      <p:cBhvr>
                                        <p:cTn id="29" dur="500"/>
                                        <p:tgtEl>
                                          <p:spTgt spid="37"/>
                                        </p:tgtEl>
                                      </p:cBhvr>
                                    </p:animEffect>
                                    <p:set>
                                      <p:cBhvr>
                                        <p:cTn id="30" dur="1" fill="hold">
                                          <p:stCondLst>
                                            <p:cond delay="499"/>
                                          </p:stCondLst>
                                        </p:cTn>
                                        <p:tgtEl>
                                          <p:spTgt spid="3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27"/>
                                        </p:tgtEl>
                                      </p:cBhvr>
                                    </p:animEffect>
                                    <p:set>
                                      <p:cBhvr>
                                        <p:cTn id="35" dur="1" fill="hold">
                                          <p:stCondLst>
                                            <p:cond delay="499"/>
                                          </p:stCondLst>
                                        </p:cTn>
                                        <p:tgtEl>
                                          <p:spTgt spid="27"/>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28"/>
                                        </p:tgtEl>
                                      </p:cBhvr>
                                    </p:animEffect>
                                    <p:set>
                                      <p:cBhvr>
                                        <p:cTn id="40" dur="1" fill="hold">
                                          <p:stCondLst>
                                            <p:cond delay="499"/>
                                          </p:stCondLst>
                                        </p:cTn>
                                        <p:tgtEl>
                                          <p:spTgt spid="2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0" nodeType="clickEffect">
                                  <p:stCondLst>
                                    <p:cond delay="0"/>
                                  </p:stCondLst>
                                  <p:childTnLst>
                                    <p:animEffect transition="out" filter="wipe(left)">
                                      <p:cBhvr>
                                        <p:cTn id="44" dur="500"/>
                                        <p:tgtEl>
                                          <p:spTgt spid="29"/>
                                        </p:tgtEl>
                                      </p:cBhvr>
                                    </p:animEffect>
                                    <p:set>
                                      <p:cBhvr>
                                        <p:cTn id="45" dur="1" fill="hold">
                                          <p:stCondLst>
                                            <p:cond delay="499"/>
                                          </p:stCondLst>
                                        </p:cTn>
                                        <p:tgtEl>
                                          <p:spTgt spid="29"/>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2" presetClass="exit" presetSubtype="8" fill="hold" grpId="0" nodeType="clickEffect">
                                  <p:stCondLst>
                                    <p:cond delay="0"/>
                                  </p:stCondLst>
                                  <p:childTnLst>
                                    <p:animEffect transition="out" filter="wipe(left)">
                                      <p:cBhvr>
                                        <p:cTn id="49" dur="500"/>
                                        <p:tgtEl>
                                          <p:spTgt spid="30"/>
                                        </p:tgtEl>
                                      </p:cBhvr>
                                    </p:animEffect>
                                    <p:set>
                                      <p:cBhvr>
                                        <p:cTn id="50" dur="1" fill="hold">
                                          <p:stCondLst>
                                            <p:cond delay="499"/>
                                          </p:stCondLst>
                                        </p:cTn>
                                        <p:tgtEl>
                                          <p:spTgt spid="30"/>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2" presetClass="exit" presetSubtype="8" fill="hold" grpId="0" nodeType="clickEffect">
                                  <p:stCondLst>
                                    <p:cond delay="0"/>
                                  </p:stCondLst>
                                  <p:childTnLst>
                                    <p:animEffect transition="out" filter="wipe(left)">
                                      <p:cBhvr>
                                        <p:cTn id="54" dur="500"/>
                                        <p:tgtEl>
                                          <p:spTgt spid="31"/>
                                        </p:tgtEl>
                                      </p:cBhvr>
                                    </p:animEffect>
                                    <p:set>
                                      <p:cBhvr>
                                        <p:cTn id="55" dur="1" fill="hold">
                                          <p:stCondLst>
                                            <p:cond delay="499"/>
                                          </p:stCondLst>
                                        </p:cTn>
                                        <p:tgtEl>
                                          <p:spTgt spid="31"/>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2" presetClass="exit" presetSubtype="8" fill="hold" grpId="0" nodeType="clickEffect">
                                  <p:stCondLst>
                                    <p:cond delay="0"/>
                                  </p:stCondLst>
                                  <p:childTnLst>
                                    <p:animEffect transition="out" filter="wipe(left)">
                                      <p:cBhvr>
                                        <p:cTn id="59" dur="500"/>
                                        <p:tgtEl>
                                          <p:spTgt spid="32"/>
                                        </p:tgtEl>
                                      </p:cBhvr>
                                    </p:animEffect>
                                    <p:set>
                                      <p:cBhvr>
                                        <p:cTn id="60" dur="1" fill="hold">
                                          <p:stCondLst>
                                            <p:cond delay="499"/>
                                          </p:stCondLst>
                                        </p:cTn>
                                        <p:tgtEl>
                                          <p:spTgt spid="32"/>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22" presetClass="exit" presetSubtype="8" fill="hold" grpId="0" nodeType="clickEffect">
                                  <p:stCondLst>
                                    <p:cond delay="0"/>
                                  </p:stCondLst>
                                  <p:childTnLst>
                                    <p:animEffect transition="out" filter="wipe(left)">
                                      <p:cBhvr>
                                        <p:cTn id="64" dur="500"/>
                                        <p:tgtEl>
                                          <p:spTgt spid="33"/>
                                        </p:tgtEl>
                                      </p:cBhvr>
                                    </p:animEffect>
                                    <p:set>
                                      <p:cBhvr>
                                        <p:cTn id="65" dur="1" fill="hold">
                                          <p:stCondLst>
                                            <p:cond delay="499"/>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6" grpId="0" animBg="1"/>
      <p:bldP spid="3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214346" y="2928934"/>
            <a:ext cx="9144000" cy="3143272"/>
          </a:xfrm>
        </p:spPr>
        <p:txBody>
          <a:bodyPr>
            <a:noAutofit/>
          </a:bodyPr>
          <a:lstStyle/>
          <a:p>
            <a:pPr algn="l">
              <a:lnSpc>
                <a:spcPct val="160000"/>
              </a:lnSpc>
            </a:pPr>
            <a:r>
              <a:rPr lang="en-US" altLang="zh-CN" sz="3000" dirty="0" smtClean="0">
                <a:latin typeface="黑体" pitchFamily="49" charset="-122"/>
                <a:ea typeface="黑体" pitchFamily="49" charset="-122"/>
              </a:rPr>
              <a:t>	</a:t>
            </a:r>
            <a:r>
              <a:rPr lang="zh-CN" altLang="en-US" sz="3000" dirty="0" smtClean="0">
                <a:latin typeface="黑体" pitchFamily="49" charset="-122"/>
                <a:ea typeface="黑体" pitchFamily="49" charset="-122"/>
              </a:rPr>
              <a:t>第一条　坚持</a:t>
            </a:r>
            <a:r>
              <a:rPr lang="zh-CN" altLang="en-US" sz="3000" dirty="0" smtClean="0">
                <a:solidFill>
                  <a:srgbClr val="FF0000"/>
                </a:solidFill>
                <a:latin typeface="楷体" pitchFamily="49" charset="-122"/>
                <a:ea typeface="楷体" pitchFamily="49" charset="-122"/>
              </a:rPr>
              <a:t>公私</a:t>
            </a:r>
            <a:r>
              <a:rPr lang="zh-CN" altLang="en-US" sz="3000" dirty="0" smtClean="0">
                <a:latin typeface="黑体" pitchFamily="49" charset="-122"/>
                <a:ea typeface="黑体" pitchFamily="49" charset="-122"/>
              </a:rPr>
              <a:t>分明，先</a:t>
            </a:r>
            <a:r>
              <a:rPr lang="zh-CN" altLang="en-US" sz="3000" dirty="0" smtClean="0">
                <a:solidFill>
                  <a:srgbClr val="FF0000"/>
                </a:solidFill>
                <a:latin typeface="楷体" pitchFamily="49" charset="-122"/>
                <a:ea typeface="楷体" pitchFamily="49" charset="-122"/>
              </a:rPr>
              <a:t>公</a:t>
            </a:r>
            <a:r>
              <a:rPr lang="zh-CN" altLang="en-US" sz="3000" dirty="0" smtClean="0">
                <a:latin typeface="黑体" pitchFamily="49" charset="-122"/>
                <a:ea typeface="黑体" pitchFamily="49" charset="-122"/>
              </a:rPr>
              <a:t>后</a:t>
            </a:r>
            <a:r>
              <a:rPr lang="zh-CN" altLang="en-US" sz="3000" dirty="0" smtClean="0">
                <a:solidFill>
                  <a:srgbClr val="FF0000"/>
                </a:solidFill>
                <a:latin typeface="楷体" pitchFamily="49" charset="-122"/>
                <a:ea typeface="楷体" pitchFamily="49" charset="-122"/>
              </a:rPr>
              <a:t>私</a:t>
            </a:r>
            <a:r>
              <a:rPr lang="zh-CN" altLang="en-US" sz="3000" dirty="0" smtClean="0">
                <a:latin typeface="黑体" pitchFamily="49" charset="-122"/>
                <a:ea typeface="黑体" pitchFamily="49" charset="-122"/>
              </a:rPr>
              <a:t>，克</a:t>
            </a:r>
            <a:r>
              <a:rPr lang="zh-CN" altLang="en-US" sz="3000" dirty="0" smtClean="0">
                <a:solidFill>
                  <a:srgbClr val="FF0000"/>
                </a:solidFill>
                <a:latin typeface="楷体" pitchFamily="49" charset="-122"/>
                <a:ea typeface="楷体" pitchFamily="49" charset="-122"/>
              </a:rPr>
              <a:t>己</a:t>
            </a:r>
            <a:r>
              <a:rPr lang="zh-CN" altLang="en-US" sz="3000" dirty="0" smtClean="0">
                <a:latin typeface="黑体" pitchFamily="49" charset="-122"/>
                <a:ea typeface="黑体" pitchFamily="49" charset="-122"/>
              </a:rPr>
              <a:t>奉</a:t>
            </a:r>
            <a:r>
              <a:rPr lang="zh-CN" altLang="en-US" sz="3000" dirty="0" smtClean="0">
                <a:solidFill>
                  <a:srgbClr val="FF0000"/>
                </a:solidFill>
                <a:latin typeface="楷体" pitchFamily="49" charset="-122"/>
                <a:ea typeface="楷体" pitchFamily="49" charset="-122"/>
              </a:rPr>
              <a:t>公</a:t>
            </a:r>
            <a:r>
              <a:rPr lang="zh-CN" altLang="en-US" sz="3000" dirty="0" smtClean="0">
                <a:latin typeface="黑体" pitchFamily="49" charset="-122"/>
                <a:ea typeface="黑体" pitchFamily="49" charset="-122"/>
              </a:rPr>
              <a:t>。</a:t>
            </a:r>
            <a:br>
              <a:rPr lang="zh-CN" altLang="en-US" sz="3000" dirty="0" smtClean="0">
                <a:latin typeface="黑体" pitchFamily="49" charset="-122"/>
                <a:ea typeface="黑体" pitchFamily="49" charset="-122"/>
              </a:rPr>
            </a:br>
            <a:r>
              <a:rPr lang="en-US" altLang="zh-CN" sz="3000" dirty="0" smtClean="0">
                <a:latin typeface="黑体" pitchFamily="49" charset="-122"/>
                <a:ea typeface="黑体" pitchFamily="49" charset="-122"/>
              </a:rPr>
              <a:t>	</a:t>
            </a:r>
            <a:r>
              <a:rPr lang="zh-CN" altLang="en-US" sz="3000" dirty="0" smtClean="0">
                <a:latin typeface="黑体" pitchFamily="49" charset="-122"/>
                <a:ea typeface="黑体" pitchFamily="49" charset="-122"/>
              </a:rPr>
              <a:t>第二条　坚持崇</a:t>
            </a:r>
            <a:r>
              <a:rPr lang="zh-CN" altLang="en-US" sz="3000" dirty="0" smtClean="0">
                <a:solidFill>
                  <a:srgbClr val="FF0000"/>
                </a:solidFill>
                <a:latin typeface="楷体" pitchFamily="49" charset="-122"/>
                <a:ea typeface="楷体" pitchFamily="49" charset="-122"/>
              </a:rPr>
              <a:t>廉</a:t>
            </a:r>
            <a:r>
              <a:rPr lang="zh-CN" altLang="en-US" sz="3000" dirty="0" smtClean="0">
                <a:latin typeface="黑体" pitchFamily="49" charset="-122"/>
                <a:ea typeface="黑体" pitchFamily="49" charset="-122"/>
              </a:rPr>
              <a:t>拒</a:t>
            </a:r>
            <a:r>
              <a:rPr lang="zh-CN" altLang="en-US" sz="3000" dirty="0" smtClean="0">
                <a:solidFill>
                  <a:srgbClr val="FF0000"/>
                </a:solidFill>
                <a:latin typeface="楷体" pitchFamily="49" charset="-122"/>
                <a:ea typeface="楷体" pitchFamily="49" charset="-122"/>
              </a:rPr>
              <a:t>腐</a:t>
            </a:r>
            <a:r>
              <a:rPr lang="zh-CN" altLang="en-US" sz="3000" dirty="0" smtClean="0">
                <a:latin typeface="黑体" pitchFamily="49" charset="-122"/>
                <a:ea typeface="黑体" pitchFamily="49" charset="-122"/>
              </a:rPr>
              <a:t>，</a:t>
            </a:r>
            <a:r>
              <a:rPr lang="zh-CN" altLang="en-US" sz="3000" dirty="0" smtClean="0">
                <a:solidFill>
                  <a:srgbClr val="FF0000"/>
                </a:solidFill>
                <a:latin typeface="楷体" pitchFamily="49" charset="-122"/>
                <a:ea typeface="楷体" pitchFamily="49" charset="-122"/>
              </a:rPr>
              <a:t>清白</a:t>
            </a:r>
            <a:r>
              <a:rPr lang="zh-CN" altLang="en-US" sz="3000" dirty="0" smtClean="0">
                <a:latin typeface="黑体" pitchFamily="49" charset="-122"/>
                <a:ea typeface="黑体" pitchFamily="49" charset="-122"/>
              </a:rPr>
              <a:t>做人，</a:t>
            </a:r>
            <a:r>
              <a:rPr lang="zh-CN" altLang="en-US" sz="3000" dirty="0" smtClean="0">
                <a:solidFill>
                  <a:srgbClr val="FF0000"/>
                </a:solidFill>
                <a:latin typeface="楷体" pitchFamily="49" charset="-122"/>
                <a:ea typeface="楷体" pitchFamily="49" charset="-122"/>
              </a:rPr>
              <a:t>干净</a:t>
            </a:r>
            <a:r>
              <a:rPr lang="zh-CN" altLang="en-US" sz="3000" dirty="0" smtClean="0">
                <a:latin typeface="黑体" pitchFamily="49" charset="-122"/>
                <a:ea typeface="黑体" pitchFamily="49" charset="-122"/>
              </a:rPr>
              <a:t>做事。</a:t>
            </a:r>
            <a:br>
              <a:rPr lang="zh-CN" altLang="en-US" sz="3000" dirty="0" smtClean="0">
                <a:latin typeface="黑体" pitchFamily="49" charset="-122"/>
                <a:ea typeface="黑体" pitchFamily="49" charset="-122"/>
              </a:rPr>
            </a:br>
            <a:r>
              <a:rPr lang="en-US" altLang="zh-CN" sz="3000" dirty="0" smtClean="0">
                <a:latin typeface="黑体" pitchFamily="49" charset="-122"/>
                <a:ea typeface="黑体" pitchFamily="49" charset="-122"/>
              </a:rPr>
              <a:t>	</a:t>
            </a:r>
            <a:r>
              <a:rPr lang="zh-CN" altLang="en-US" sz="3000" dirty="0" smtClean="0">
                <a:latin typeface="黑体" pitchFamily="49" charset="-122"/>
                <a:ea typeface="黑体" pitchFamily="49" charset="-122"/>
              </a:rPr>
              <a:t>第三条　坚持尚</a:t>
            </a:r>
            <a:r>
              <a:rPr lang="zh-CN" altLang="en-US" sz="3000" dirty="0" smtClean="0">
                <a:solidFill>
                  <a:srgbClr val="FF0000"/>
                </a:solidFill>
                <a:latin typeface="楷体" pitchFamily="49" charset="-122"/>
                <a:ea typeface="楷体" pitchFamily="49" charset="-122"/>
              </a:rPr>
              <a:t>俭</a:t>
            </a:r>
            <a:r>
              <a:rPr lang="zh-CN" altLang="en-US" sz="3000" dirty="0" smtClean="0">
                <a:latin typeface="黑体" pitchFamily="49" charset="-122"/>
                <a:ea typeface="黑体" pitchFamily="49" charset="-122"/>
              </a:rPr>
              <a:t>戒</a:t>
            </a:r>
            <a:r>
              <a:rPr lang="zh-CN" altLang="en-US" sz="3000" dirty="0" smtClean="0">
                <a:solidFill>
                  <a:srgbClr val="FF0000"/>
                </a:solidFill>
                <a:latin typeface="楷体" pitchFamily="49" charset="-122"/>
                <a:ea typeface="楷体" pitchFamily="49" charset="-122"/>
              </a:rPr>
              <a:t>奢</a:t>
            </a:r>
            <a:r>
              <a:rPr lang="zh-CN" altLang="en-US" sz="3000" dirty="0" smtClean="0">
                <a:latin typeface="黑体" pitchFamily="49" charset="-122"/>
                <a:ea typeface="黑体" pitchFamily="49" charset="-122"/>
              </a:rPr>
              <a:t>，艰苦</a:t>
            </a:r>
            <a:r>
              <a:rPr lang="zh-CN" altLang="en-US" sz="3000" dirty="0" smtClean="0">
                <a:solidFill>
                  <a:srgbClr val="FF0000"/>
                </a:solidFill>
                <a:latin typeface="楷体" pitchFamily="49" charset="-122"/>
                <a:ea typeface="楷体" pitchFamily="49" charset="-122"/>
              </a:rPr>
              <a:t>朴素</a:t>
            </a:r>
            <a:r>
              <a:rPr lang="zh-CN" altLang="en-US" sz="3000" dirty="0" smtClean="0">
                <a:latin typeface="黑体" pitchFamily="49" charset="-122"/>
                <a:ea typeface="黑体" pitchFamily="49" charset="-122"/>
              </a:rPr>
              <a:t>，勤俭</a:t>
            </a:r>
            <a:r>
              <a:rPr lang="zh-CN" altLang="en-US" sz="3000" dirty="0" smtClean="0">
                <a:solidFill>
                  <a:srgbClr val="FF0000"/>
                </a:solidFill>
                <a:latin typeface="楷体" pitchFamily="49" charset="-122"/>
                <a:ea typeface="楷体" pitchFamily="49" charset="-122"/>
              </a:rPr>
              <a:t>节约</a:t>
            </a:r>
            <a:r>
              <a:rPr lang="zh-CN" altLang="en-US" sz="3000" dirty="0" smtClean="0">
                <a:latin typeface="黑体" pitchFamily="49" charset="-122"/>
                <a:ea typeface="黑体" pitchFamily="49" charset="-122"/>
              </a:rPr>
              <a:t>。</a:t>
            </a:r>
            <a:br>
              <a:rPr lang="zh-CN" altLang="en-US" sz="3000" dirty="0" smtClean="0">
                <a:latin typeface="黑体" pitchFamily="49" charset="-122"/>
                <a:ea typeface="黑体" pitchFamily="49" charset="-122"/>
              </a:rPr>
            </a:br>
            <a:r>
              <a:rPr lang="en-US" altLang="zh-CN" sz="3000" dirty="0" smtClean="0">
                <a:latin typeface="黑体" pitchFamily="49" charset="-122"/>
                <a:ea typeface="黑体" pitchFamily="49" charset="-122"/>
              </a:rPr>
              <a:t>	</a:t>
            </a:r>
            <a:r>
              <a:rPr lang="zh-CN" altLang="en-US" sz="3000" dirty="0" smtClean="0">
                <a:latin typeface="黑体" pitchFamily="49" charset="-122"/>
                <a:ea typeface="黑体" pitchFamily="49" charset="-122"/>
              </a:rPr>
              <a:t>第四条　坚持</a:t>
            </a:r>
            <a:r>
              <a:rPr lang="zh-CN" altLang="en-US" sz="3000" dirty="0" smtClean="0">
                <a:solidFill>
                  <a:srgbClr val="FF0000"/>
                </a:solidFill>
                <a:latin typeface="楷体" pitchFamily="49" charset="-122"/>
                <a:ea typeface="楷体" pitchFamily="49" charset="-122"/>
              </a:rPr>
              <a:t>吃苦</a:t>
            </a:r>
            <a:r>
              <a:rPr lang="zh-CN" altLang="en-US" sz="3000" dirty="0" smtClean="0">
                <a:latin typeface="黑体" pitchFamily="49" charset="-122"/>
                <a:ea typeface="黑体" pitchFamily="49" charset="-122"/>
              </a:rPr>
              <a:t>在前，</a:t>
            </a:r>
            <a:r>
              <a:rPr lang="zh-CN" altLang="en-US" sz="3000" dirty="0" smtClean="0">
                <a:solidFill>
                  <a:srgbClr val="FF0000"/>
                </a:solidFill>
                <a:latin typeface="楷体" pitchFamily="49" charset="-122"/>
                <a:ea typeface="楷体" pitchFamily="49" charset="-122"/>
              </a:rPr>
              <a:t>享受</a:t>
            </a:r>
            <a:r>
              <a:rPr lang="zh-CN" altLang="en-US" sz="3000" dirty="0" smtClean="0">
                <a:latin typeface="黑体" pitchFamily="49" charset="-122"/>
                <a:ea typeface="黑体" pitchFamily="49" charset="-122"/>
              </a:rPr>
              <a:t>在后，甘于</a:t>
            </a:r>
            <a:r>
              <a:rPr lang="zh-CN" altLang="en-US" sz="3000" dirty="0" smtClean="0">
                <a:solidFill>
                  <a:srgbClr val="FF0000"/>
                </a:solidFill>
                <a:latin typeface="楷体" pitchFamily="49" charset="-122"/>
                <a:ea typeface="楷体" pitchFamily="49" charset="-122"/>
              </a:rPr>
              <a:t>奉献</a:t>
            </a:r>
            <a:r>
              <a:rPr lang="zh-CN" altLang="en-US" sz="3000" dirty="0" smtClean="0">
                <a:latin typeface="黑体" pitchFamily="49" charset="-122"/>
                <a:ea typeface="黑体" pitchFamily="49" charset="-122"/>
              </a:rPr>
              <a:t>。</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3</a:t>
            </a:fld>
            <a:endParaRPr lang="zh-CN" altLang="en-US"/>
          </a:p>
        </p:txBody>
      </p:sp>
      <p:sp>
        <p:nvSpPr>
          <p:cNvPr id="6" name="TextBox 5"/>
          <p:cNvSpPr txBox="1"/>
          <p:nvPr/>
        </p:nvSpPr>
        <p:spPr>
          <a:xfrm>
            <a:off x="2373608" y="1945179"/>
            <a:ext cx="4698722" cy="769441"/>
          </a:xfrm>
          <a:prstGeom prst="rect">
            <a:avLst/>
          </a:prstGeom>
          <a:noFill/>
        </p:spPr>
        <p:txBody>
          <a:bodyPr wrap="none" rtlCol="0">
            <a:spAutoFit/>
          </a:bodyPr>
          <a:lstStyle/>
          <a:p>
            <a:r>
              <a:rPr lang="zh-CN" altLang="en-US" sz="4400" dirty="0" smtClean="0">
                <a:latin typeface="黑体" pitchFamily="49" charset="-122"/>
                <a:ea typeface="黑体" pitchFamily="49" charset="-122"/>
              </a:rPr>
              <a:t>党员廉洁自律规范</a:t>
            </a:r>
            <a:endParaRPr lang="zh-CN" altLang="en-US" sz="4400" dirty="0"/>
          </a:p>
        </p:txBody>
      </p:sp>
      <p:sp>
        <p:nvSpPr>
          <p:cNvPr id="7" name="TextBox 6"/>
          <p:cNvSpPr txBox="1"/>
          <p:nvPr/>
        </p:nvSpPr>
        <p:spPr>
          <a:xfrm>
            <a:off x="3073488" y="3199938"/>
            <a:ext cx="756938" cy="523220"/>
          </a:xfrm>
          <a:prstGeom prst="rect">
            <a:avLst/>
          </a:prstGeom>
          <a:solidFill>
            <a:schemeClr val="bg1"/>
          </a:solidFill>
        </p:spPr>
        <p:txBody>
          <a:bodyPr wrap="none" rtlCol="0">
            <a:spAutoFit/>
          </a:bodyPr>
          <a:lstStyle/>
          <a:p>
            <a:r>
              <a:rPr lang="zh-CN" altLang="en-US" sz="2800" u="sng" dirty="0" smtClean="0"/>
              <a:t>       </a:t>
            </a:r>
            <a:endParaRPr lang="zh-CN" altLang="en-US" sz="2800" u="sng" dirty="0"/>
          </a:p>
        </p:txBody>
      </p:sp>
      <p:sp>
        <p:nvSpPr>
          <p:cNvPr id="8" name="TextBox 7"/>
          <p:cNvSpPr txBox="1"/>
          <p:nvPr/>
        </p:nvSpPr>
        <p:spPr>
          <a:xfrm>
            <a:off x="4987566" y="3943814"/>
            <a:ext cx="756938" cy="523220"/>
          </a:xfrm>
          <a:prstGeom prst="rect">
            <a:avLst/>
          </a:prstGeom>
          <a:solidFill>
            <a:schemeClr val="bg1"/>
          </a:solidFill>
        </p:spPr>
        <p:txBody>
          <a:bodyPr wrap="none" rtlCol="0">
            <a:spAutoFit/>
          </a:bodyPr>
          <a:lstStyle/>
          <a:p>
            <a:r>
              <a:rPr lang="zh-CN" altLang="en-US" sz="2800" u="sng" dirty="0" smtClean="0"/>
              <a:t>       </a:t>
            </a:r>
            <a:endParaRPr lang="zh-CN" altLang="en-US" sz="2800" u="sng" dirty="0"/>
          </a:p>
        </p:txBody>
      </p:sp>
      <p:sp>
        <p:nvSpPr>
          <p:cNvPr id="9" name="TextBox 8"/>
          <p:cNvSpPr txBox="1"/>
          <p:nvPr/>
        </p:nvSpPr>
        <p:spPr>
          <a:xfrm>
            <a:off x="6886896" y="3935408"/>
            <a:ext cx="756938" cy="523220"/>
          </a:xfrm>
          <a:prstGeom prst="rect">
            <a:avLst/>
          </a:prstGeom>
          <a:solidFill>
            <a:schemeClr val="bg1"/>
          </a:solidFill>
        </p:spPr>
        <p:txBody>
          <a:bodyPr wrap="none" rtlCol="0">
            <a:spAutoFit/>
          </a:bodyPr>
          <a:lstStyle/>
          <a:p>
            <a:r>
              <a:rPr lang="zh-CN" altLang="en-US" sz="2800" u="sng" dirty="0" smtClean="0"/>
              <a:t>       </a:t>
            </a:r>
            <a:endParaRPr lang="zh-CN" altLang="en-US" sz="2800" u="sng" dirty="0"/>
          </a:p>
        </p:txBody>
      </p:sp>
      <p:sp>
        <p:nvSpPr>
          <p:cNvPr id="10" name="TextBox 9"/>
          <p:cNvSpPr txBox="1"/>
          <p:nvPr/>
        </p:nvSpPr>
        <p:spPr>
          <a:xfrm>
            <a:off x="5756950" y="4658194"/>
            <a:ext cx="756938" cy="523220"/>
          </a:xfrm>
          <a:prstGeom prst="rect">
            <a:avLst/>
          </a:prstGeom>
          <a:solidFill>
            <a:schemeClr val="bg1"/>
          </a:solidFill>
        </p:spPr>
        <p:txBody>
          <a:bodyPr wrap="none" rtlCol="0">
            <a:spAutoFit/>
          </a:bodyPr>
          <a:lstStyle/>
          <a:p>
            <a:r>
              <a:rPr lang="zh-CN" altLang="en-US" sz="2800" u="sng" dirty="0" smtClean="0"/>
              <a:t>       </a:t>
            </a:r>
            <a:endParaRPr lang="zh-CN" altLang="en-US" sz="2800" u="sng" dirty="0"/>
          </a:p>
        </p:txBody>
      </p:sp>
      <p:sp>
        <p:nvSpPr>
          <p:cNvPr id="11" name="TextBox 10"/>
          <p:cNvSpPr txBox="1"/>
          <p:nvPr/>
        </p:nvSpPr>
        <p:spPr>
          <a:xfrm>
            <a:off x="7685776" y="4676982"/>
            <a:ext cx="756938" cy="523220"/>
          </a:xfrm>
          <a:prstGeom prst="rect">
            <a:avLst/>
          </a:prstGeom>
          <a:solidFill>
            <a:schemeClr val="bg1"/>
          </a:solidFill>
        </p:spPr>
        <p:txBody>
          <a:bodyPr wrap="none" rtlCol="0">
            <a:spAutoFit/>
          </a:bodyPr>
          <a:lstStyle/>
          <a:p>
            <a:r>
              <a:rPr lang="zh-CN" altLang="en-US" sz="2800" u="sng" dirty="0" smtClean="0"/>
              <a:t>       </a:t>
            </a:r>
            <a:endParaRPr lang="zh-CN" altLang="en-US" sz="2800" u="sng" dirty="0"/>
          </a:p>
        </p:txBody>
      </p:sp>
      <p:sp>
        <p:nvSpPr>
          <p:cNvPr id="12" name="TextBox 11"/>
          <p:cNvSpPr txBox="1"/>
          <p:nvPr/>
        </p:nvSpPr>
        <p:spPr>
          <a:xfrm>
            <a:off x="3059356" y="5406110"/>
            <a:ext cx="756938" cy="523220"/>
          </a:xfrm>
          <a:prstGeom prst="rect">
            <a:avLst/>
          </a:prstGeom>
          <a:solidFill>
            <a:schemeClr val="bg1"/>
          </a:solidFill>
        </p:spPr>
        <p:txBody>
          <a:bodyPr wrap="none" rtlCol="0">
            <a:spAutoFit/>
          </a:bodyPr>
          <a:lstStyle/>
          <a:p>
            <a:r>
              <a:rPr lang="zh-CN" altLang="en-US" sz="2800" u="sng" dirty="0" smtClean="0"/>
              <a:t>       </a:t>
            </a:r>
            <a:endParaRPr lang="zh-CN" altLang="en-US" sz="2800" u="sng" dirty="0"/>
          </a:p>
        </p:txBody>
      </p:sp>
      <p:sp>
        <p:nvSpPr>
          <p:cNvPr id="13" name="TextBox 12"/>
          <p:cNvSpPr txBox="1"/>
          <p:nvPr/>
        </p:nvSpPr>
        <p:spPr>
          <a:xfrm>
            <a:off x="4985264" y="5406110"/>
            <a:ext cx="756938" cy="523220"/>
          </a:xfrm>
          <a:prstGeom prst="rect">
            <a:avLst/>
          </a:prstGeom>
          <a:solidFill>
            <a:schemeClr val="bg1"/>
          </a:solidFill>
        </p:spPr>
        <p:txBody>
          <a:bodyPr wrap="none" rtlCol="0">
            <a:spAutoFit/>
          </a:bodyPr>
          <a:lstStyle/>
          <a:p>
            <a:r>
              <a:rPr lang="zh-CN" altLang="en-US" sz="2800" u="sng" dirty="0" smtClean="0"/>
              <a:t>       </a:t>
            </a:r>
            <a:endParaRPr lang="zh-CN" altLang="en-US" sz="2800" u="sng" dirty="0"/>
          </a:p>
        </p:txBody>
      </p:sp>
      <p:sp>
        <p:nvSpPr>
          <p:cNvPr id="17" name="TextBox 16"/>
          <p:cNvSpPr txBox="1"/>
          <p:nvPr/>
        </p:nvSpPr>
        <p:spPr>
          <a:xfrm>
            <a:off x="7672714" y="5391362"/>
            <a:ext cx="756938" cy="523220"/>
          </a:xfrm>
          <a:prstGeom prst="rect">
            <a:avLst/>
          </a:prstGeom>
          <a:solidFill>
            <a:schemeClr val="bg1"/>
          </a:solidFill>
        </p:spPr>
        <p:txBody>
          <a:bodyPr wrap="none" rtlCol="0">
            <a:spAutoFit/>
          </a:bodyPr>
          <a:lstStyle/>
          <a:p>
            <a:r>
              <a:rPr lang="zh-CN" altLang="en-US" sz="2800" u="sng" dirty="0" smtClean="0"/>
              <a:t>       </a:t>
            </a:r>
            <a:endParaRPr lang="zh-CN" altLang="en-US" sz="2800" u="sng" dirty="0"/>
          </a:p>
        </p:txBody>
      </p:sp>
      <p:sp>
        <p:nvSpPr>
          <p:cNvPr id="18" name="TextBox 17"/>
          <p:cNvSpPr txBox="1"/>
          <p:nvPr/>
        </p:nvSpPr>
        <p:spPr>
          <a:xfrm>
            <a:off x="5357818" y="3143248"/>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9" name="TextBox 18"/>
          <p:cNvSpPr txBox="1"/>
          <p:nvPr/>
        </p:nvSpPr>
        <p:spPr>
          <a:xfrm>
            <a:off x="6143636" y="3143248"/>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20" name="TextBox 19"/>
          <p:cNvSpPr txBox="1"/>
          <p:nvPr/>
        </p:nvSpPr>
        <p:spPr>
          <a:xfrm>
            <a:off x="7273220" y="3143248"/>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21" name="TextBox 20"/>
          <p:cNvSpPr txBox="1"/>
          <p:nvPr/>
        </p:nvSpPr>
        <p:spPr>
          <a:xfrm>
            <a:off x="8072462" y="3143248"/>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22" name="TextBox 21"/>
          <p:cNvSpPr txBox="1"/>
          <p:nvPr/>
        </p:nvSpPr>
        <p:spPr>
          <a:xfrm>
            <a:off x="3443740" y="3887124"/>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23" name="TextBox 22"/>
          <p:cNvSpPr txBox="1"/>
          <p:nvPr/>
        </p:nvSpPr>
        <p:spPr>
          <a:xfrm>
            <a:off x="4243328" y="3887124"/>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24" name="TextBox 23"/>
          <p:cNvSpPr txBox="1"/>
          <p:nvPr/>
        </p:nvSpPr>
        <p:spPr>
          <a:xfrm>
            <a:off x="3443740" y="4630175"/>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25" name="TextBox 24"/>
          <p:cNvSpPr txBox="1"/>
          <p:nvPr/>
        </p:nvSpPr>
        <p:spPr>
          <a:xfrm>
            <a:off x="4228580" y="4630175"/>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pic>
        <p:nvPicPr>
          <p:cNvPr id="28"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19"/>
                                        </p:tgtEl>
                                      </p:cBhvr>
                                    </p:animEffect>
                                    <p:set>
                                      <p:cBhvr>
                                        <p:cTn id="17" dur="1" fill="hold">
                                          <p:stCondLst>
                                            <p:cond delay="499"/>
                                          </p:stCondLst>
                                        </p:cTn>
                                        <p:tgtEl>
                                          <p:spTgt spid="1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20"/>
                                        </p:tgtEl>
                                      </p:cBhvr>
                                    </p:animEffect>
                                    <p:set>
                                      <p:cBhvr>
                                        <p:cTn id="22" dur="1" fill="hold">
                                          <p:stCondLst>
                                            <p:cond delay="499"/>
                                          </p:stCondLst>
                                        </p:cTn>
                                        <p:tgtEl>
                                          <p:spTgt spid="2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21"/>
                                        </p:tgtEl>
                                      </p:cBhvr>
                                    </p:animEffect>
                                    <p:set>
                                      <p:cBhvr>
                                        <p:cTn id="27" dur="1" fill="hold">
                                          <p:stCondLst>
                                            <p:cond delay="499"/>
                                          </p:stCondLst>
                                        </p:cTn>
                                        <p:tgtEl>
                                          <p:spTgt spid="2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22"/>
                                        </p:tgtEl>
                                      </p:cBhvr>
                                    </p:animEffect>
                                    <p:set>
                                      <p:cBhvr>
                                        <p:cTn id="32" dur="1" fill="hold">
                                          <p:stCondLst>
                                            <p:cond delay="499"/>
                                          </p:stCondLst>
                                        </p:cTn>
                                        <p:tgtEl>
                                          <p:spTgt spid="2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23"/>
                                        </p:tgtEl>
                                      </p:cBhvr>
                                    </p:animEffect>
                                    <p:set>
                                      <p:cBhvr>
                                        <p:cTn id="37" dur="1" fill="hold">
                                          <p:stCondLst>
                                            <p:cond delay="499"/>
                                          </p:stCondLst>
                                        </p:cTn>
                                        <p:tgtEl>
                                          <p:spTgt spid="23"/>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8"/>
                                        </p:tgtEl>
                                      </p:cBhvr>
                                    </p:animEffect>
                                    <p:set>
                                      <p:cBhvr>
                                        <p:cTn id="42" dur="1" fill="hold">
                                          <p:stCondLst>
                                            <p:cond delay="499"/>
                                          </p:stCondLst>
                                        </p:cTn>
                                        <p:tgtEl>
                                          <p:spTgt spid="8"/>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xit" presetSubtype="8" fill="hold" grpId="0" nodeType="clickEffect">
                                  <p:stCondLst>
                                    <p:cond delay="0"/>
                                  </p:stCondLst>
                                  <p:childTnLst>
                                    <p:animEffect transition="out" filter="wipe(left)">
                                      <p:cBhvr>
                                        <p:cTn id="46" dur="500"/>
                                        <p:tgtEl>
                                          <p:spTgt spid="9"/>
                                        </p:tgtEl>
                                      </p:cBhvr>
                                    </p:animEffect>
                                    <p:set>
                                      <p:cBhvr>
                                        <p:cTn id="47" dur="1" fill="hold">
                                          <p:stCondLst>
                                            <p:cond delay="499"/>
                                          </p:stCondLst>
                                        </p:cTn>
                                        <p:tgtEl>
                                          <p:spTgt spid="9"/>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xit" presetSubtype="8" fill="hold" grpId="0" nodeType="clickEffect">
                                  <p:stCondLst>
                                    <p:cond delay="0"/>
                                  </p:stCondLst>
                                  <p:childTnLst>
                                    <p:animEffect transition="out" filter="wipe(left)">
                                      <p:cBhvr>
                                        <p:cTn id="51" dur="500"/>
                                        <p:tgtEl>
                                          <p:spTgt spid="24"/>
                                        </p:tgtEl>
                                      </p:cBhvr>
                                    </p:animEffect>
                                    <p:set>
                                      <p:cBhvr>
                                        <p:cTn id="52" dur="1" fill="hold">
                                          <p:stCondLst>
                                            <p:cond delay="499"/>
                                          </p:stCondLst>
                                        </p:cTn>
                                        <p:tgtEl>
                                          <p:spTgt spid="2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2" presetClass="exit" presetSubtype="8" fill="hold" grpId="0" nodeType="clickEffect">
                                  <p:stCondLst>
                                    <p:cond delay="0"/>
                                  </p:stCondLst>
                                  <p:childTnLst>
                                    <p:animEffect transition="out" filter="wipe(left)">
                                      <p:cBhvr>
                                        <p:cTn id="56" dur="500"/>
                                        <p:tgtEl>
                                          <p:spTgt spid="25"/>
                                        </p:tgtEl>
                                      </p:cBhvr>
                                    </p:animEffect>
                                    <p:set>
                                      <p:cBhvr>
                                        <p:cTn id="57" dur="1" fill="hold">
                                          <p:stCondLst>
                                            <p:cond delay="499"/>
                                          </p:stCondLst>
                                        </p:cTn>
                                        <p:tgtEl>
                                          <p:spTgt spid="25"/>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2" presetClass="exit" presetSubtype="8" fill="hold" grpId="0" nodeType="clickEffect">
                                  <p:stCondLst>
                                    <p:cond delay="0"/>
                                  </p:stCondLst>
                                  <p:childTnLst>
                                    <p:animEffect transition="out" filter="wipe(left)">
                                      <p:cBhvr>
                                        <p:cTn id="61" dur="500"/>
                                        <p:tgtEl>
                                          <p:spTgt spid="10"/>
                                        </p:tgtEl>
                                      </p:cBhvr>
                                    </p:animEffect>
                                    <p:set>
                                      <p:cBhvr>
                                        <p:cTn id="62" dur="1" fill="hold">
                                          <p:stCondLst>
                                            <p:cond delay="499"/>
                                          </p:stCondLst>
                                        </p:cTn>
                                        <p:tgtEl>
                                          <p:spTgt spid="1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2" presetClass="exit" presetSubtype="8" fill="hold" grpId="0" nodeType="clickEffect">
                                  <p:stCondLst>
                                    <p:cond delay="0"/>
                                  </p:stCondLst>
                                  <p:childTnLst>
                                    <p:animEffect transition="out" filter="wipe(left)">
                                      <p:cBhvr>
                                        <p:cTn id="66" dur="500"/>
                                        <p:tgtEl>
                                          <p:spTgt spid="11"/>
                                        </p:tgtEl>
                                      </p:cBhvr>
                                    </p:animEffect>
                                    <p:set>
                                      <p:cBhvr>
                                        <p:cTn id="67" dur="1" fill="hold">
                                          <p:stCondLst>
                                            <p:cond delay="499"/>
                                          </p:stCondLst>
                                        </p:cTn>
                                        <p:tgtEl>
                                          <p:spTgt spid="11"/>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22" presetClass="exit" presetSubtype="8" fill="hold" grpId="0" nodeType="clickEffect">
                                  <p:stCondLst>
                                    <p:cond delay="0"/>
                                  </p:stCondLst>
                                  <p:childTnLst>
                                    <p:animEffect transition="out" filter="wipe(left)">
                                      <p:cBhvr>
                                        <p:cTn id="71" dur="500"/>
                                        <p:tgtEl>
                                          <p:spTgt spid="12"/>
                                        </p:tgtEl>
                                      </p:cBhvr>
                                    </p:animEffect>
                                    <p:set>
                                      <p:cBhvr>
                                        <p:cTn id="72" dur="1" fill="hold">
                                          <p:stCondLst>
                                            <p:cond delay="499"/>
                                          </p:stCondLst>
                                        </p:cTn>
                                        <p:tgtEl>
                                          <p:spTgt spid="12"/>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22" presetClass="exit" presetSubtype="8" fill="hold" grpId="0" nodeType="clickEffect">
                                  <p:stCondLst>
                                    <p:cond delay="0"/>
                                  </p:stCondLst>
                                  <p:childTnLst>
                                    <p:animEffect transition="out" filter="wipe(left)">
                                      <p:cBhvr>
                                        <p:cTn id="76" dur="500"/>
                                        <p:tgtEl>
                                          <p:spTgt spid="13"/>
                                        </p:tgtEl>
                                      </p:cBhvr>
                                    </p:animEffect>
                                    <p:set>
                                      <p:cBhvr>
                                        <p:cTn id="77" dur="1" fill="hold">
                                          <p:stCondLst>
                                            <p:cond delay="499"/>
                                          </p:stCondLst>
                                        </p:cTn>
                                        <p:tgtEl>
                                          <p:spTgt spid="13"/>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22" presetClass="exit" presetSubtype="8" fill="hold" grpId="0" nodeType="clickEffect">
                                  <p:stCondLst>
                                    <p:cond delay="0"/>
                                  </p:stCondLst>
                                  <p:childTnLst>
                                    <p:animEffect transition="out" filter="wipe(left)">
                                      <p:cBhvr>
                                        <p:cTn id="81" dur="500"/>
                                        <p:tgtEl>
                                          <p:spTgt spid="17"/>
                                        </p:tgtEl>
                                      </p:cBhvr>
                                    </p:animEffect>
                                    <p:set>
                                      <p:cBhvr>
                                        <p:cTn id="82"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571472" y="3071810"/>
            <a:ext cx="8501122" cy="3143272"/>
          </a:xfrm>
        </p:spPr>
        <p:txBody>
          <a:bodyPr>
            <a:noAutofit/>
          </a:bodyPr>
          <a:lstStyle/>
          <a:p>
            <a:pPr algn="l">
              <a:lnSpc>
                <a:spcPct val="160000"/>
              </a:lnSpc>
            </a:pPr>
            <a:r>
              <a:rPr lang="zh-CN" altLang="en-US" sz="3200" dirty="0" smtClean="0">
                <a:latin typeface="黑体" pitchFamily="49" charset="-122"/>
                <a:ea typeface="黑体" pitchFamily="49" charset="-122"/>
              </a:rPr>
              <a:t>第五条　廉洁</a:t>
            </a:r>
            <a:r>
              <a:rPr lang="zh-CN" altLang="en-US" sz="3200" dirty="0" smtClean="0">
                <a:solidFill>
                  <a:srgbClr val="FF0000"/>
                </a:solidFill>
                <a:latin typeface="楷体" pitchFamily="49" charset="-122"/>
                <a:ea typeface="楷体" pitchFamily="49" charset="-122"/>
              </a:rPr>
              <a:t>从政</a:t>
            </a:r>
            <a:r>
              <a:rPr lang="zh-CN" altLang="en-US" sz="3200" dirty="0" smtClean="0">
                <a:latin typeface="黑体" pitchFamily="49" charset="-122"/>
                <a:ea typeface="黑体" pitchFamily="49" charset="-122"/>
              </a:rPr>
              <a:t>，自觉保持</a:t>
            </a:r>
            <a:r>
              <a:rPr lang="zh-CN" altLang="en-US" sz="3200" dirty="0" smtClean="0">
                <a:solidFill>
                  <a:srgbClr val="FF0000"/>
                </a:solidFill>
                <a:latin typeface="楷体" pitchFamily="49" charset="-122"/>
                <a:ea typeface="楷体" pitchFamily="49" charset="-122"/>
              </a:rPr>
              <a:t>人民公仆</a:t>
            </a:r>
            <a:r>
              <a:rPr lang="zh-CN" altLang="en-US" sz="3200" dirty="0" smtClean="0">
                <a:latin typeface="黑体" pitchFamily="49" charset="-122"/>
                <a:ea typeface="黑体" pitchFamily="49" charset="-122"/>
              </a:rPr>
              <a:t>本色。</a:t>
            </a:r>
            <a:br>
              <a:rPr lang="zh-CN" altLang="en-US" sz="3200" dirty="0" smtClean="0">
                <a:latin typeface="黑体" pitchFamily="49" charset="-122"/>
                <a:ea typeface="黑体" pitchFamily="49" charset="-122"/>
              </a:rPr>
            </a:br>
            <a:r>
              <a:rPr lang="zh-CN" altLang="en-US" sz="3200" dirty="0" smtClean="0">
                <a:latin typeface="黑体" pitchFamily="49" charset="-122"/>
                <a:ea typeface="黑体" pitchFamily="49" charset="-122"/>
              </a:rPr>
              <a:t>第六条　廉洁</a:t>
            </a:r>
            <a:r>
              <a:rPr lang="zh-CN" altLang="en-US" sz="3200" dirty="0" smtClean="0">
                <a:solidFill>
                  <a:srgbClr val="FF0000"/>
                </a:solidFill>
                <a:latin typeface="楷体" pitchFamily="49" charset="-122"/>
                <a:ea typeface="楷体" pitchFamily="49" charset="-122"/>
              </a:rPr>
              <a:t>用权</a:t>
            </a:r>
            <a:r>
              <a:rPr lang="zh-CN" altLang="en-US" sz="3200" dirty="0" smtClean="0">
                <a:latin typeface="黑体" pitchFamily="49" charset="-122"/>
                <a:ea typeface="黑体" pitchFamily="49" charset="-122"/>
              </a:rPr>
              <a:t>，自觉维护</a:t>
            </a:r>
            <a:r>
              <a:rPr lang="zh-CN" altLang="en-US" sz="3200" dirty="0" smtClean="0">
                <a:solidFill>
                  <a:srgbClr val="FF0000"/>
                </a:solidFill>
                <a:latin typeface="楷体" pitchFamily="49" charset="-122"/>
                <a:ea typeface="楷体" pitchFamily="49" charset="-122"/>
              </a:rPr>
              <a:t>人民根本</a:t>
            </a:r>
            <a:r>
              <a:rPr lang="zh-CN" altLang="en-US" sz="3200" dirty="0" smtClean="0">
                <a:latin typeface="黑体" pitchFamily="49" charset="-122"/>
                <a:ea typeface="黑体" pitchFamily="49" charset="-122"/>
              </a:rPr>
              <a:t>利益。</a:t>
            </a:r>
            <a:br>
              <a:rPr lang="zh-CN" altLang="en-US" sz="3200" dirty="0" smtClean="0">
                <a:latin typeface="黑体" pitchFamily="49" charset="-122"/>
                <a:ea typeface="黑体" pitchFamily="49" charset="-122"/>
              </a:rPr>
            </a:br>
            <a:r>
              <a:rPr lang="zh-CN" altLang="en-US" sz="3200" dirty="0" smtClean="0">
                <a:latin typeface="黑体" pitchFamily="49" charset="-122"/>
                <a:ea typeface="黑体" pitchFamily="49" charset="-122"/>
              </a:rPr>
              <a:t>第七条　廉洁</a:t>
            </a:r>
            <a:r>
              <a:rPr lang="zh-CN" altLang="en-US" sz="3200" dirty="0" smtClean="0">
                <a:solidFill>
                  <a:srgbClr val="FF0000"/>
                </a:solidFill>
                <a:latin typeface="楷体" pitchFamily="49" charset="-122"/>
                <a:ea typeface="楷体" pitchFamily="49" charset="-122"/>
              </a:rPr>
              <a:t>修身</a:t>
            </a:r>
            <a:r>
              <a:rPr lang="zh-CN" altLang="en-US" sz="3200" dirty="0" smtClean="0">
                <a:latin typeface="黑体" pitchFamily="49" charset="-122"/>
                <a:ea typeface="黑体" pitchFamily="49" charset="-122"/>
              </a:rPr>
              <a:t>，自觉提升</a:t>
            </a:r>
            <a:r>
              <a:rPr lang="zh-CN" altLang="en-US" sz="3200" dirty="0" smtClean="0">
                <a:solidFill>
                  <a:srgbClr val="FF0000"/>
                </a:solidFill>
                <a:latin typeface="楷体" pitchFamily="49" charset="-122"/>
                <a:ea typeface="楷体" pitchFamily="49" charset="-122"/>
              </a:rPr>
              <a:t>思想道德</a:t>
            </a:r>
            <a:r>
              <a:rPr lang="zh-CN" altLang="en-US" sz="3200" dirty="0" smtClean="0">
                <a:latin typeface="黑体" pitchFamily="49" charset="-122"/>
                <a:ea typeface="黑体" pitchFamily="49" charset="-122"/>
              </a:rPr>
              <a:t>境界。</a:t>
            </a:r>
            <a:br>
              <a:rPr lang="zh-CN" altLang="en-US" sz="3200" dirty="0" smtClean="0">
                <a:latin typeface="黑体" pitchFamily="49" charset="-122"/>
                <a:ea typeface="黑体" pitchFamily="49" charset="-122"/>
              </a:rPr>
            </a:br>
            <a:r>
              <a:rPr lang="zh-CN" altLang="en-US" sz="3200" dirty="0" smtClean="0">
                <a:latin typeface="黑体" pitchFamily="49" charset="-122"/>
                <a:ea typeface="黑体" pitchFamily="49" charset="-122"/>
              </a:rPr>
              <a:t>第八条　廉洁</a:t>
            </a:r>
            <a:r>
              <a:rPr lang="zh-CN" altLang="en-US" sz="3200" dirty="0" smtClean="0">
                <a:solidFill>
                  <a:srgbClr val="FF0000"/>
                </a:solidFill>
                <a:latin typeface="楷体" pitchFamily="49" charset="-122"/>
                <a:ea typeface="楷体" pitchFamily="49" charset="-122"/>
              </a:rPr>
              <a:t>齐家</a:t>
            </a:r>
            <a:r>
              <a:rPr lang="zh-CN" altLang="en-US" sz="3200" dirty="0" smtClean="0">
                <a:latin typeface="黑体" pitchFamily="49" charset="-122"/>
                <a:ea typeface="黑体" pitchFamily="49" charset="-122"/>
              </a:rPr>
              <a:t>，自觉带头树立</a:t>
            </a:r>
            <a:r>
              <a:rPr lang="zh-CN" altLang="en-US" sz="3200" dirty="0" smtClean="0">
                <a:solidFill>
                  <a:srgbClr val="FF0000"/>
                </a:solidFill>
                <a:latin typeface="楷体" pitchFamily="49" charset="-122"/>
                <a:ea typeface="楷体" pitchFamily="49" charset="-122"/>
              </a:rPr>
              <a:t>良好</a:t>
            </a:r>
            <a:r>
              <a:rPr lang="zh-CN" altLang="en-US" sz="3200" dirty="0" smtClean="0">
                <a:latin typeface="黑体" pitchFamily="49" charset="-122"/>
                <a:ea typeface="黑体" pitchFamily="49" charset="-122"/>
              </a:rPr>
              <a:t>家风。</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4</a:t>
            </a:fld>
            <a:endParaRPr lang="zh-CN" altLang="en-US"/>
          </a:p>
        </p:txBody>
      </p:sp>
      <p:sp>
        <p:nvSpPr>
          <p:cNvPr id="6" name="TextBox 5"/>
          <p:cNvSpPr txBox="1"/>
          <p:nvPr/>
        </p:nvSpPr>
        <p:spPr>
          <a:xfrm>
            <a:off x="1116712" y="2016617"/>
            <a:ext cx="6955750" cy="769441"/>
          </a:xfrm>
          <a:prstGeom prst="rect">
            <a:avLst/>
          </a:prstGeom>
          <a:noFill/>
        </p:spPr>
        <p:txBody>
          <a:bodyPr wrap="none" rtlCol="0">
            <a:spAutoFit/>
          </a:bodyPr>
          <a:lstStyle/>
          <a:p>
            <a:r>
              <a:rPr lang="zh-CN" altLang="en-US" sz="4400" dirty="0" smtClean="0">
                <a:latin typeface="黑体" pitchFamily="49" charset="-122"/>
                <a:ea typeface="黑体" pitchFamily="49" charset="-122"/>
              </a:rPr>
              <a:t>党员领导干部廉洁自律规范</a:t>
            </a:r>
            <a:endParaRPr lang="zh-CN" altLang="en-US" sz="4400" dirty="0"/>
          </a:p>
        </p:txBody>
      </p:sp>
      <p:sp>
        <p:nvSpPr>
          <p:cNvPr id="7" name="TextBox 6"/>
          <p:cNvSpPr txBox="1"/>
          <p:nvPr/>
        </p:nvSpPr>
        <p:spPr>
          <a:xfrm>
            <a:off x="3098996" y="3230800"/>
            <a:ext cx="835485"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9" name="TextBox 8"/>
          <p:cNvSpPr txBox="1"/>
          <p:nvPr/>
        </p:nvSpPr>
        <p:spPr>
          <a:xfrm>
            <a:off x="3108321" y="4019031"/>
            <a:ext cx="835485"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0" name="TextBox 9"/>
          <p:cNvSpPr txBox="1"/>
          <p:nvPr/>
        </p:nvSpPr>
        <p:spPr>
          <a:xfrm>
            <a:off x="3101298" y="4787799"/>
            <a:ext cx="835485"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1" name="TextBox 10"/>
          <p:cNvSpPr txBox="1"/>
          <p:nvPr/>
        </p:nvSpPr>
        <p:spPr>
          <a:xfrm>
            <a:off x="3101298" y="5556567"/>
            <a:ext cx="835485"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2" name="TextBox 11"/>
          <p:cNvSpPr txBox="1"/>
          <p:nvPr/>
        </p:nvSpPr>
        <p:spPr>
          <a:xfrm>
            <a:off x="6808349" y="5573617"/>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3" name="TextBox 12"/>
          <p:cNvSpPr txBox="1"/>
          <p:nvPr/>
        </p:nvSpPr>
        <p:spPr>
          <a:xfrm>
            <a:off x="6001077" y="3230911"/>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7" name="TextBox 16"/>
          <p:cNvSpPr txBox="1"/>
          <p:nvPr/>
        </p:nvSpPr>
        <p:spPr>
          <a:xfrm>
            <a:off x="6000760" y="4015252"/>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8" name="TextBox 17"/>
          <p:cNvSpPr txBox="1"/>
          <p:nvPr/>
        </p:nvSpPr>
        <p:spPr>
          <a:xfrm>
            <a:off x="5993118" y="4787799"/>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pic>
        <p:nvPicPr>
          <p:cNvPr id="19"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13"/>
                                        </p:tgtEl>
                                      </p:cBhvr>
                                    </p:animEffect>
                                    <p:set>
                                      <p:cBhvr>
                                        <p:cTn id="12" dur="1" fill="hold">
                                          <p:stCondLst>
                                            <p:cond delay="499"/>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17"/>
                                        </p:tgtEl>
                                      </p:cBhvr>
                                    </p:animEffect>
                                    <p:set>
                                      <p:cBhvr>
                                        <p:cTn id="22" dur="1" fill="hold">
                                          <p:stCondLst>
                                            <p:cond delay="499"/>
                                          </p:stCondLst>
                                        </p:cTn>
                                        <p:tgtEl>
                                          <p:spTgt spid="1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8"/>
                                        </p:tgtEl>
                                      </p:cBhvr>
                                    </p:animEffect>
                                    <p:set>
                                      <p:cBhvr>
                                        <p:cTn id="32" dur="1" fill="hold">
                                          <p:stCondLst>
                                            <p:cond delay="499"/>
                                          </p:stCondLst>
                                        </p:cTn>
                                        <p:tgtEl>
                                          <p:spTgt spid="1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1"/>
                                        </p:tgtEl>
                                      </p:cBhvr>
                                    </p:animEffect>
                                    <p:set>
                                      <p:cBhvr>
                                        <p:cTn id="37" dur="1" fill="hold">
                                          <p:stCondLst>
                                            <p:cond delay="49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12"/>
                                        </p:tgtEl>
                                      </p:cBhvr>
                                    </p:animEffect>
                                    <p:set>
                                      <p:cBhvr>
                                        <p:cTn id="42"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P spid="1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0C913308-F349-4B6D-A68A-DD1791B4A57B}" type="slidenum">
              <a:rPr lang="zh-CN" altLang="en-US" smtClean="0"/>
              <a:pPr/>
              <a:t>5</a:t>
            </a:fld>
            <a:endParaRPr lang="zh-CN" altLang="en-US"/>
          </a:p>
        </p:txBody>
      </p:sp>
      <p:sp>
        <p:nvSpPr>
          <p:cNvPr id="2" name="标题 1"/>
          <p:cNvSpPr>
            <a:spLocks noGrp="1"/>
          </p:cNvSpPr>
          <p:nvPr>
            <p:ph type="title" idx="4294967295"/>
          </p:nvPr>
        </p:nvSpPr>
        <p:spPr>
          <a:xfrm>
            <a:off x="914400" y="2786063"/>
            <a:ext cx="8229600" cy="1143000"/>
          </a:xfrm>
        </p:spPr>
        <p:txBody>
          <a:bodyPr>
            <a:normAutofit/>
          </a:bodyPr>
          <a:lstStyle/>
          <a:p>
            <a:r>
              <a:rPr lang="zh-CN" altLang="en-US" sz="4800" dirty="0" smtClean="0">
                <a:solidFill>
                  <a:srgbClr val="FF0000"/>
                </a:solidFill>
                <a:latin typeface="黑体" pitchFamily="49" charset="-122"/>
                <a:ea typeface="黑体" pitchFamily="49" charset="-122"/>
              </a:rPr>
              <a:t>祝贺您学习又有新收获</a:t>
            </a:r>
            <a:r>
              <a:rPr lang="en-US" altLang="zh-CN" sz="4800" dirty="0" smtClean="0">
                <a:solidFill>
                  <a:srgbClr val="FF0000"/>
                </a:solidFill>
                <a:latin typeface="黑体" pitchFamily="49" charset="-122"/>
                <a:ea typeface="黑体" pitchFamily="49" charset="-122"/>
              </a:rPr>
              <a:t>!</a:t>
            </a:r>
            <a:endParaRPr lang="zh-CN" altLang="en-US" sz="4800" dirty="0">
              <a:solidFill>
                <a:srgbClr val="FF0000"/>
              </a:solidFill>
              <a:latin typeface="黑体" pitchFamily="49" charset="-122"/>
              <a:ea typeface="黑体" pitchFamily="49" charset="-122"/>
            </a:endParaRPr>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170038" y="214290"/>
            <a:ext cx="1998087" cy="121442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defPPr algn="ctr">
          <a:defRPr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defRPr>
        </a:defPPr>
      </a:lst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932</TotalTime>
  <Words>144</Words>
  <Application>Microsoft Office PowerPoint</Application>
  <PresentationFormat>全屏显示(4:3)</PresentationFormat>
  <Paragraphs>54</Paragraphs>
  <Slides>5</Slides>
  <Notes>3</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Office 主题</vt:lpstr>
      <vt:lpstr>《中国共产党廉洁自律准则》 填空学习</vt:lpstr>
      <vt:lpstr>    中国共产党全体党员和各级党员领导干部必须坚定共产主义理想和中国特色社会主义信念，必须坚持全心全意为人民服务根本宗旨，必须继承发扬党的优良传统和作风，必须自觉培养高尚道德情操，努力弘扬中华民族传统美德，廉洁自律，接受监督，永葆党的先进性和纯洁性。</vt:lpstr>
      <vt:lpstr> 第一条　坚持公私分明，先公后私，克己奉公。  第二条　坚持崇廉拒腐，清白做人，干净做事。  第三条　坚持尚俭戒奢，艰苦朴素，勤俭节约。  第四条　坚持吃苦在前，享受在后，甘于奉献。</vt:lpstr>
      <vt:lpstr>第五条　廉洁从政，自觉保持人民公仆本色。 第六条　廉洁用权，自觉维护人民根本利益。 第七条　廉洁修身，自觉提升思想道德境界。 第八条　廉洁齐家，自觉带头树立良好家风。</vt:lpstr>
      <vt:lpstr>祝贺您学习又有新收获!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中国共产党是中国工人阶级的先锋队，同时是中国人民和中华民族的先锋队，是中国特色社会主义事业的领导核心，代表中国先进生产力的发展要求，代表中国先进文化的前进方向，代表中国最广大人民的根本利益。党的最高理想和最终目标是实现共产主义。</dc:title>
  <dc:creator>lenovo</dc:creator>
  <cp:lastModifiedBy>info-center</cp:lastModifiedBy>
  <cp:revision>30</cp:revision>
  <dcterms:created xsi:type="dcterms:W3CDTF">2016-04-28T03:08:29Z</dcterms:created>
  <dcterms:modified xsi:type="dcterms:W3CDTF">2016-06-24T03:22:49Z</dcterms:modified>
</cp:coreProperties>
</file>